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media/image33.jpg" ContentType="image/jpeg"/>
  <Override PartName="/ppt/media/image34.jpg" ContentType="image/jpeg"/>
  <Override PartName="/ppt/media/image35.jpg" ContentType="image/jpeg"/>
  <Override PartName="/ppt/media/image36.jpg" ContentType="image/jpeg"/>
  <Override PartName="/ppt/media/image37.jpg" ContentType="image/jpeg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84" r:id="rId2"/>
    <p:sldId id="411" r:id="rId3"/>
    <p:sldId id="405" r:id="rId4"/>
    <p:sldId id="381" r:id="rId5"/>
    <p:sldId id="326" r:id="rId6"/>
    <p:sldId id="357" r:id="rId7"/>
    <p:sldId id="396" r:id="rId8"/>
    <p:sldId id="397" r:id="rId9"/>
    <p:sldId id="412" r:id="rId10"/>
    <p:sldId id="391" r:id="rId11"/>
    <p:sldId id="398" r:id="rId12"/>
    <p:sldId id="399" r:id="rId13"/>
    <p:sldId id="400" r:id="rId14"/>
    <p:sldId id="401" r:id="rId15"/>
    <p:sldId id="402" r:id="rId16"/>
    <p:sldId id="395" r:id="rId17"/>
    <p:sldId id="404" r:id="rId18"/>
    <p:sldId id="327" r:id="rId19"/>
    <p:sldId id="406" r:id="rId20"/>
    <p:sldId id="376" r:id="rId21"/>
    <p:sldId id="377" r:id="rId22"/>
    <p:sldId id="378" r:id="rId23"/>
    <p:sldId id="379" r:id="rId24"/>
    <p:sldId id="380" r:id="rId25"/>
    <p:sldId id="374" r:id="rId26"/>
    <p:sldId id="408" r:id="rId27"/>
    <p:sldId id="373" r:id="rId28"/>
    <p:sldId id="409" r:id="rId29"/>
    <p:sldId id="390" r:id="rId30"/>
    <p:sldId id="278" r:id="rId31"/>
    <p:sldId id="372" r:id="rId32"/>
    <p:sldId id="325" r:id="rId33"/>
    <p:sldId id="413" r:id="rId34"/>
    <p:sldId id="410" r:id="rId35"/>
    <p:sldId id="286" r:id="rId36"/>
  </p:sldIdLst>
  <p:sldSz cx="9144000" cy="6858000" type="screen4x3"/>
  <p:notesSz cx="9926638" cy="6797675"/>
  <p:embeddedFontLst>
    <p:embeddedFont>
      <p:font typeface="10X10" panose="020B0600000101010101" charset="-127"/>
      <p:regular r:id="rId39"/>
    </p:embeddedFont>
    <p:embeddedFont>
      <p:font typeface="나눔고딕" panose="020B0600000101010101" charset="-127"/>
      <p:regular r:id="rId40"/>
      <p:bold r:id="rId41"/>
    </p:embeddedFont>
    <p:embeddedFont>
      <p:font typeface="나눔명조" panose="020B0600000101010101" charset="-127"/>
      <p:regular r:id="rId42"/>
      <p:bold r:id="rId43"/>
    </p:embeddedFont>
    <p:embeddedFont>
      <p:font typeface="나눔바른고딕" panose="020B0600000101010101" charset="-127"/>
      <p:regular r:id="rId44"/>
      <p:bold r:id="rId45"/>
    </p:embeddedFont>
    <p:embeddedFont>
      <p:font typeface="HY견고딕" panose="02030600000101010101" pitchFamily="18" charset="-127"/>
      <p:regular r:id="rId46"/>
    </p:embeddedFont>
    <p:embeddedFont>
      <p:font typeface="맑은 고딕" panose="020B0503020000020004" pitchFamily="50" charset="-127"/>
      <p:regular r:id="rId47"/>
      <p:bold r:id="rId48"/>
    </p:embeddedFont>
  </p:embeddedFontLst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40">
          <p15:clr>
            <a:srgbClr val="A4A3A4"/>
          </p15:clr>
        </p15:guide>
        <p15:guide id="2" orient="horz" pos="482">
          <p15:clr>
            <a:srgbClr val="A4A3A4"/>
          </p15:clr>
        </p15:guide>
        <p15:guide id="3" pos="2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2D84"/>
    <a:srgbClr val="CC00FF"/>
    <a:srgbClr val="404040"/>
    <a:srgbClr val="558ED5"/>
    <a:srgbClr val="FAB3AC"/>
    <a:srgbClr val="F78C81"/>
    <a:srgbClr val="002D7B"/>
    <a:srgbClr val="007CC2"/>
    <a:srgbClr val="9FD3E1"/>
    <a:srgbClr val="BD38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밝은 스타일 2 - 강조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95" autoAdjust="0"/>
    <p:restoredTop sz="92433" autoAdjust="0"/>
  </p:normalViewPr>
  <p:slideViewPr>
    <p:cSldViewPr showGuides="1">
      <p:cViewPr varScale="1">
        <p:scale>
          <a:sx n="102" d="100"/>
          <a:sy n="102" d="100"/>
        </p:scale>
        <p:origin x="1410" y="102"/>
      </p:cViewPr>
      <p:guideLst>
        <p:guide orient="horz" pos="2840"/>
        <p:guide orient="horz" pos="482"/>
        <p:guide pos="20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6" d="100"/>
          <a:sy n="56" d="100"/>
        </p:scale>
        <p:origin x="-2484" y="-96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1866E-4BBA-4C11-8873-3245D43D1BDD}" type="datetimeFigureOut">
              <a:rPr lang="ko-KR" altLang="en-US" smtClean="0"/>
              <a:t>2026-03-30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5EF65-3A08-48A5-B722-D57E18775E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3430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8176416-FCE3-4F8C-B56E-1269F5EE598C}" type="datetimeFigureOut">
              <a:rPr lang="ko-KR" altLang="en-US"/>
              <a:pPr>
                <a:defRPr/>
              </a:pPr>
              <a:t>2026-03-30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1B715048-841B-430A-BFAD-7C7BAD2EE608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72999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/>
          </a:p>
        </p:txBody>
      </p:sp>
      <p:sp>
        <p:nvSpPr>
          <p:cNvPr id="3379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25001983-A6A8-44AD-95CA-A99AA572693E}" type="slidenum">
              <a:rPr kumimoji="0"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pPr eaLnBrk="1" hangingPunct="1"/>
              <a:t>1</a:t>
            </a:fld>
            <a:endParaRPr kumimoji="0"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59738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93A3A4AE-A5B7-4DDB-B6F2-A3EF30A964A0}" type="slidenum">
              <a:rPr kumimoji="0"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pPr eaLnBrk="1" hangingPunct="1"/>
              <a:t>14</a:t>
            </a:fld>
            <a:endParaRPr kumimoji="0"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52483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93A3A4AE-A5B7-4DDB-B6F2-A3EF30A964A0}" type="slidenum">
              <a:rPr kumimoji="0"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pPr eaLnBrk="1" hangingPunct="1"/>
              <a:t>15</a:t>
            </a:fld>
            <a:endParaRPr kumimoji="0"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87909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93A3A4AE-A5B7-4DDB-B6F2-A3EF30A964A0}" type="slidenum">
              <a:rPr kumimoji="0"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pPr eaLnBrk="1" hangingPunct="1"/>
              <a:t>16</a:t>
            </a:fld>
            <a:endParaRPr kumimoji="0"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27531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93A3A4AE-A5B7-4DDB-B6F2-A3EF30A964A0}" type="slidenum">
              <a:rPr kumimoji="0"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pPr eaLnBrk="1" hangingPunct="1"/>
              <a:t>17</a:t>
            </a:fld>
            <a:endParaRPr kumimoji="0"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864819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93A3A4AE-A5B7-4DDB-B6F2-A3EF30A964A0}" type="slidenum">
              <a:rPr kumimoji="0"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pPr eaLnBrk="1" hangingPunct="1"/>
              <a:t>18</a:t>
            </a:fld>
            <a:endParaRPr kumimoji="0"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324051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15048-841B-430A-BFAD-7C7BAD2EE608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76987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15048-841B-430A-BFAD-7C7BAD2EE608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96835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15048-841B-430A-BFAD-7C7BAD2EE608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29784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15048-841B-430A-BFAD-7C7BAD2EE608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67771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15048-841B-430A-BFAD-7C7BAD2EE608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245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15048-841B-430A-BFAD-7C7BAD2EE608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98696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15048-841B-430A-BFAD-7C7BAD2EE608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45740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fontAlgn="base" latinLnBrk="1"/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15048-841B-430A-BFAD-7C7BAD2EE608}" type="slidenum">
              <a:rPr lang="ko-KR" altLang="en-US" smtClean="0"/>
              <a:pPr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65573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15048-841B-430A-BFAD-7C7BAD2EE608}" type="slidenum">
              <a:rPr lang="ko-KR" altLang="en-US" smtClean="0"/>
              <a:pPr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08497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15048-841B-430A-BFAD-7C7BAD2EE608}" type="slidenum">
              <a:rPr lang="ko-KR" altLang="en-US" smtClean="0"/>
              <a:pPr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8174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93A3A4AE-A5B7-4DDB-B6F2-A3EF30A964A0}" type="slidenum">
              <a:rPr kumimoji="0"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pPr eaLnBrk="1" hangingPunct="1"/>
              <a:t>7</a:t>
            </a:fld>
            <a:endParaRPr kumimoji="0"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17649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93A3A4AE-A5B7-4DDB-B6F2-A3EF30A964A0}" type="slidenum">
              <a:rPr kumimoji="0"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pPr eaLnBrk="1" hangingPunct="1"/>
              <a:t>8</a:t>
            </a:fld>
            <a:endParaRPr kumimoji="0"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95582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15048-841B-430A-BFAD-7C7BAD2EE608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2545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93A3A4AE-A5B7-4DDB-B6F2-A3EF30A964A0}" type="slidenum">
              <a:rPr kumimoji="0"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pPr eaLnBrk="1" hangingPunct="1"/>
              <a:t>10</a:t>
            </a:fld>
            <a:endParaRPr kumimoji="0"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6930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93A3A4AE-A5B7-4DDB-B6F2-A3EF30A964A0}" type="slidenum">
              <a:rPr kumimoji="0"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pPr eaLnBrk="1" hangingPunct="1"/>
              <a:t>11</a:t>
            </a:fld>
            <a:endParaRPr kumimoji="0"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85590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93A3A4AE-A5B7-4DDB-B6F2-A3EF30A964A0}" type="slidenum">
              <a:rPr kumimoji="0"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pPr eaLnBrk="1" hangingPunct="1"/>
              <a:t>12</a:t>
            </a:fld>
            <a:endParaRPr kumimoji="0"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3575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93A3A4AE-A5B7-4DDB-B6F2-A3EF30A964A0}" type="slidenum">
              <a:rPr kumimoji="0"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pPr eaLnBrk="1" hangingPunct="1"/>
              <a:t>13</a:t>
            </a:fld>
            <a:endParaRPr kumimoji="0"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06563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323850" y="333375"/>
            <a:ext cx="4895850" cy="47799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963" y="333375"/>
            <a:ext cx="73818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 userDrawn="1"/>
        </p:nvSpPr>
        <p:spPr>
          <a:xfrm>
            <a:off x="6659563" y="6381750"/>
            <a:ext cx="2284412" cy="21590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800" dirty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kumimoji="0" lang="ko-KR" altLang="en-US" sz="800" dirty="0" err="1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kumimoji="0" lang="ko-KR" altLang="en-US" sz="800" dirty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kumimoji="0" lang="en-US" altLang="ko-KR" sz="800" dirty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 </a:t>
            </a:r>
            <a:r>
              <a:rPr kumimoji="0" lang="ko-KR" altLang="en-US" sz="800" u="sng" dirty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endParaRPr kumimoji="0" lang="ko-KR" altLang="en-US" sz="800" u="sng" dirty="0">
              <a:solidFill>
                <a:schemeClr val="bg1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68593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323850" y="333375"/>
            <a:ext cx="4895850" cy="47799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963" y="333375"/>
            <a:ext cx="73818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/>
          <p:nvPr userDrawn="1"/>
        </p:nvSpPr>
        <p:spPr>
          <a:xfrm>
            <a:off x="6659563" y="6381750"/>
            <a:ext cx="2284412" cy="21590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800" dirty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kumimoji="0" lang="ko-KR" altLang="en-US" sz="800" dirty="0" err="1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kumimoji="0" lang="ko-KR" altLang="en-US" sz="800" dirty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kumimoji="0" lang="en-US" altLang="ko-KR" sz="800" dirty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 </a:t>
            </a:r>
            <a:r>
              <a:rPr kumimoji="0" lang="ko-KR" altLang="en-US" sz="800" u="sng" dirty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endParaRPr kumimoji="0" lang="ko-KR" altLang="en-US" sz="800" u="sng" dirty="0">
              <a:solidFill>
                <a:schemeClr val="bg1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467544" y="286072"/>
            <a:ext cx="8229600" cy="1143000"/>
          </a:xfrm>
        </p:spPr>
        <p:txBody>
          <a:bodyPr>
            <a:normAutofit/>
          </a:bodyPr>
          <a:lstStyle>
            <a:lvl1pPr algn="l">
              <a:defRPr sz="4000" spc="-150" baseline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162324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323850" y="333375"/>
            <a:ext cx="8496300" cy="10080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345238"/>
            <a:ext cx="646113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 userDrawn="1"/>
        </p:nvSpPr>
        <p:spPr>
          <a:xfrm>
            <a:off x="7380288" y="6453188"/>
            <a:ext cx="1584325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2282B5F4-C6E7-431D-A1C0-648FF413DBFC}" type="slidenum">
              <a:rPr kumimoji="0" lang="en-US" altLang="ko-KR" sz="80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pPr algn="r" eaLnBrk="1" hangingPunct="1"/>
              <a:t>‹#›</a:t>
            </a:fld>
            <a:r>
              <a:rPr kumimoji="0" lang="en-US" altLang="ko-KR" sz="80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 12</a:t>
            </a:r>
          </a:p>
        </p:txBody>
      </p:sp>
    </p:spTree>
    <p:extLst>
      <p:ext uri="{BB962C8B-B14F-4D97-AF65-F5344CB8AC3E}">
        <p14:creationId xmlns:p14="http://schemas.microsoft.com/office/powerpoint/2010/main" val="2161931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 userDrawn="1"/>
        </p:nvSpPr>
        <p:spPr>
          <a:xfrm>
            <a:off x="323850" y="333375"/>
            <a:ext cx="8496300" cy="10080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345238"/>
            <a:ext cx="646113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7380288" y="6453188"/>
            <a:ext cx="1584325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61C46AB0-7045-46CE-8A72-51DCDE88692A}" type="slidenum">
              <a:rPr kumimoji="0" lang="en-US" altLang="ko-KR" sz="80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pPr algn="r" eaLnBrk="1" hangingPunct="1"/>
              <a:t>‹#›</a:t>
            </a:fld>
            <a:r>
              <a:rPr kumimoji="0" lang="en-US" altLang="ko-KR" sz="80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 12</a:t>
            </a:r>
          </a:p>
        </p:txBody>
      </p:sp>
      <p:sp>
        <p:nvSpPr>
          <p:cNvPr id="10" name="제목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893961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12" name="내용 개체 틀 3"/>
          <p:cNvSpPr>
            <a:spLocks noGrp="1"/>
          </p:cNvSpPr>
          <p:nvPr>
            <p:ph sz="half" idx="2"/>
          </p:nvPr>
        </p:nvSpPr>
        <p:spPr>
          <a:xfrm>
            <a:off x="2476028" y="1493936"/>
            <a:ext cx="4040188" cy="3951288"/>
          </a:xfrm>
        </p:spPr>
        <p:txBody>
          <a:bodyPr>
            <a:normAutofit/>
          </a:bodyPr>
          <a:lstStyle>
            <a:lvl1pPr>
              <a:buNone/>
              <a:defRPr sz="1300" b="1" spc="-70" baseline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defRPr>
            </a:lvl1pPr>
            <a:lvl2pPr>
              <a:buNone/>
              <a:defRPr sz="1300" b="1" spc="-70" baseline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defRPr>
            </a:lvl2pPr>
            <a:lvl3pPr>
              <a:buFont typeface="Wingdings" pitchFamily="2" charset="2"/>
              <a:buChar char="§"/>
              <a:defRPr sz="1300" b="1" spc="-70" baseline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defRPr>
            </a:lvl3pPr>
            <a:lvl4pPr>
              <a:defRPr sz="1300" b="1" spc="-70" baseline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defRPr>
            </a:lvl4pPr>
            <a:lvl5pPr>
              <a:buNone/>
              <a:defRPr sz="1300" b="1" spc="-70" baseline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303597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3461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49792-9CCB-4E48-9DEA-3C47BBEF3F87}" type="datetimeFigureOut">
              <a:rPr lang="ko-KR" altLang="en-US"/>
              <a:pPr>
                <a:defRPr/>
              </a:pPr>
              <a:t>2026-03-30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C57E9-B7B7-437C-B8DE-0C41DF0E1B40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303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C977F-322A-4D73-85A8-351C463DB42F}" type="datetimeFigureOut">
              <a:rPr lang="ko-KR" altLang="en-US"/>
              <a:pPr>
                <a:defRPr/>
              </a:pPr>
              <a:t>2026-03-30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62C1EF-A3C8-4FAE-BE4F-E7B8D827AB66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4713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34A8C00-8077-4A53-9CF6-F4E9BA924F7D}" type="datetimeFigureOut">
              <a:rPr lang="ko-KR" altLang="en-US"/>
              <a:pPr>
                <a:defRPr/>
              </a:pPr>
              <a:t>2026-03-30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1pPr>
          </a:lstStyle>
          <a:p>
            <a:fld id="{5FC34FEC-2222-4D60-8411-E8DB481C2A53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1" r:id="rId6"/>
    <p:sldLayoutId id="2147483802" r:id="rId7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나눔명조" pitchFamily="18" charset="-127"/>
          <a:ea typeface="나눔명조" pitchFamily="18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나눔명조" pitchFamily="18" charset="-127"/>
          <a:ea typeface="나눔명조" pitchFamily="18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나눔명조" pitchFamily="18" charset="-127"/>
          <a:ea typeface="나눔명조" pitchFamily="18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나눔명조" pitchFamily="18" charset="-127"/>
          <a:ea typeface="나눔명조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나눔명조" pitchFamily="18" charset="-127"/>
          <a:ea typeface="나눔명조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나눔명조" pitchFamily="18" charset="-127"/>
          <a:ea typeface="나눔명조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나눔명조" pitchFamily="18" charset="-127"/>
          <a:ea typeface="나눔명조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나눔명조" pitchFamily="18" charset="-127"/>
          <a:ea typeface="나눔명조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gs.sookmyung.ac.kr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hyperlink" Target="mailto:yjcha@sookmyung.ac.kr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23850" y="333375"/>
            <a:ext cx="4824214" cy="3887713"/>
          </a:xfrm>
          <a:prstGeom prst="rect">
            <a:avLst/>
          </a:prstGeom>
          <a:solidFill>
            <a:srgbClr val="0D2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400" dirty="0">
              <a:solidFill>
                <a:schemeClr val="bg1"/>
              </a:solidFill>
              <a:latin typeface="10X10" panose="020D0604000000000000" pitchFamily="50" charset="-127"/>
              <a:ea typeface="10X10" panose="020D0604000000000000" pitchFamily="50" charset="-127"/>
            </a:endParaRPr>
          </a:p>
        </p:txBody>
      </p:sp>
      <p:sp>
        <p:nvSpPr>
          <p:cNvPr id="7" name="제목 6"/>
          <p:cNvSpPr>
            <a:spLocks noGrp="1"/>
          </p:cNvSpPr>
          <p:nvPr>
            <p:ph type="ctrTitle"/>
          </p:nvPr>
        </p:nvSpPr>
        <p:spPr>
          <a:xfrm>
            <a:off x="323850" y="277156"/>
            <a:ext cx="4719439" cy="3935412"/>
          </a:xfrm>
        </p:spPr>
        <p:txBody>
          <a:bodyPr rtlCol="0" anchor="t">
            <a:normAutofit fontScale="90000"/>
          </a:bodyPr>
          <a:lstStyle/>
          <a:p>
            <a:pPr algn="l"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lang="ko-KR" altLang="en-US" sz="3600" b="1" spc="-150" dirty="0">
                <a:solidFill>
                  <a:schemeClr val="bg1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숙명여자대학교 일반대학원 </a:t>
            </a:r>
            <a:br>
              <a:rPr lang="en-US" altLang="ko-KR" b="1" spc="-150" dirty="0">
                <a:solidFill>
                  <a:schemeClr val="bg1"/>
                </a:solidFill>
                <a:latin typeface="10X10" panose="020D0604000000000000" pitchFamily="50" charset="-127"/>
                <a:ea typeface="10X10" panose="020D0604000000000000" pitchFamily="50" charset="-127"/>
              </a:rPr>
            </a:br>
            <a:r>
              <a:rPr lang="ko-KR" altLang="en-US" sz="3200" b="1" spc="-150" dirty="0">
                <a:solidFill>
                  <a:schemeClr val="bg1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행정학과</a:t>
            </a:r>
            <a:r>
              <a:rPr lang="en-US" altLang="ko-KR" sz="3200" b="1" spc="-150" dirty="0">
                <a:solidFill>
                  <a:schemeClr val="bg1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&amp;</a:t>
            </a:r>
            <a:r>
              <a:rPr lang="ko-KR" altLang="en-US" sz="3200" b="1" spc="-150" dirty="0">
                <a:solidFill>
                  <a:schemeClr val="bg1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인력개발정책학과</a:t>
            </a:r>
            <a:br>
              <a:rPr lang="en-US" altLang="ko-KR" sz="3200" b="1" spc="-150" dirty="0">
                <a:solidFill>
                  <a:schemeClr val="bg1"/>
                </a:solidFill>
                <a:latin typeface="10X10" panose="020D0604000000000000" pitchFamily="50" charset="-127"/>
                <a:ea typeface="10X10" panose="020D0604000000000000" pitchFamily="50" charset="-127"/>
              </a:rPr>
            </a:br>
            <a:r>
              <a:rPr lang="en-US" altLang="ko-KR" sz="3200" b="1" spc="-150" dirty="0">
                <a:solidFill>
                  <a:schemeClr val="bg1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2026</a:t>
            </a:r>
            <a:r>
              <a:rPr lang="ko-KR" altLang="en-US" sz="3200" b="1" spc="-150" dirty="0">
                <a:solidFill>
                  <a:schemeClr val="bg1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학년도 후기 </a:t>
            </a:r>
            <a:br>
              <a:rPr lang="en-US" altLang="ko-KR" sz="3200" b="1" spc="-150" dirty="0">
                <a:solidFill>
                  <a:schemeClr val="bg1"/>
                </a:solidFill>
                <a:latin typeface="10X10" panose="020D0604000000000000" pitchFamily="50" charset="-127"/>
                <a:ea typeface="10X10" panose="020D0604000000000000" pitchFamily="50" charset="-127"/>
              </a:rPr>
            </a:br>
            <a:r>
              <a:rPr lang="ko-KR" altLang="en-US" sz="3200" b="1" spc="-150" dirty="0">
                <a:solidFill>
                  <a:schemeClr val="bg1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온라인 전공 설명회</a:t>
            </a:r>
            <a:br>
              <a:rPr lang="en-US" altLang="ko-KR" sz="3200" b="1" spc="-150" dirty="0">
                <a:solidFill>
                  <a:schemeClr val="bg1"/>
                </a:solidFill>
                <a:latin typeface="10X10" panose="020D0604000000000000" pitchFamily="50" charset="-127"/>
                <a:ea typeface="10X10" panose="020D0604000000000000" pitchFamily="50" charset="-127"/>
              </a:rPr>
            </a:br>
            <a:endParaRPr lang="ko-KR" altLang="en-US" sz="1800" b="1" spc="-150" dirty="0">
              <a:solidFill>
                <a:schemeClr val="bg1"/>
              </a:solidFill>
              <a:latin typeface="10X10" panose="020D0604000000000000" pitchFamily="50" charset="-127"/>
              <a:ea typeface="10X10" panose="020D0604000000000000" pitchFamily="50" charset="-127"/>
            </a:endParaRPr>
          </a:p>
        </p:txBody>
      </p:sp>
      <p:pic>
        <p:nvPicPr>
          <p:cNvPr id="5" name="내용 개체 틀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40" b="97934" l="9642" r="95868">
                        <a14:foregroundMark x1="52617" y1="4959" x2="52617" y2="4959"/>
                        <a14:foregroundMark x1="50138" y1="11570" x2="50138" y2="11570"/>
                        <a14:foregroundMark x1="53168" y1="11570" x2="53168" y2="11570"/>
                        <a14:foregroundMark x1="50138" y1="18182" x2="50138" y2="18182"/>
                        <a14:foregroundMark x1="55372" y1="16942" x2="55372" y2="16942"/>
                        <a14:foregroundMark x1="48760" y1="23967" x2="48760" y2="23967"/>
                        <a14:foregroundMark x1="58127" y1="21901" x2="58127" y2="21901"/>
                        <a14:foregroundMark x1="46281" y1="28099" x2="46281" y2="28099"/>
                        <a14:foregroundMark x1="58953" y1="26860" x2="58953" y2="26860"/>
                        <a14:foregroundMark x1="44904" y1="32645" x2="44904" y2="32645"/>
                        <a14:foregroundMark x1="58953" y1="31405" x2="58953" y2="31405"/>
                        <a14:foregroundMark x1="62534" y1="30992" x2="62534" y2="30992"/>
                        <a14:foregroundMark x1="65014" y1="30992" x2="65014" y2="30992"/>
                        <a14:foregroundMark x1="69421" y1="30165" x2="69421" y2="30165"/>
                        <a14:foregroundMark x1="73003" y1="28926" x2="73003" y2="28926"/>
                        <a14:foregroundMark x1="76584" y1="28926" x2="76584" y2="28926"/>
                        <a14:foregroundMark x1="74931" y1="33884" x2="74931" y2="33884"/>
                        <a14:foregroundMark x1="73003" y1="37190" x2="73003" y2="37190"/>
                        <a14:foregroundMark x1="69972" y1="42149" x2="69972" y2="42149"/>
                        <a14:foregroundMark x1="64738" y1="42562" x2="64738" y2="42562"/>
                        <a14:foregroundMark x1="52342" y1="30992" x2="52342" y2="30992"/>
                        <a14:foregroundMark x1="62534" y1="49174" x2="62534" y2="49174"/>
                        <a14:foregroundMark x1="41873" y1="30579" x2="41873" y2="30579"/>
                        <a14:foregroundMark x1="37466" y1="31818" x2="37466" y2="31818"/>
                        <a14:foregroundMark x1="34435" y1="29752" x2="34435" y2="29752"/>
                        <a14:foregroundMark x1="31405" y1="28099" x2="31405" y2="28099"/>
                        <a14:foregroundMark x1="27273" y1="28512" x2="27273" y2="28512"/>
                        <a14:foregroundMark x1="28650" y1="33884" x2="28650" y2="33884"/>
                        <a14:foregroundMark x1="32782" y1="35537" x2="32782" y2="35537"/>
                        <a14:foregroundMark x1="35262" y1="42149" x2="35262" y2="42149"/>
                        <a14:foregroundMark x1="35813" y1="46281" x2="35813" y2="46281"/>
                        <a14:foregroundMark x1="38843" y1="49587" x2="38843" y2="49587"/>
                        <a14:foregroundMark x1="36915" y1="54545" x2="36915" y2="54545"/>
                        <a14:foregroundMark x1="33333" y1="59504" x2="33333" y2="59504"/>
                        <a14:foregroundMark x1="31129" y1="64876" x2="31129" y2="64876"/>
                        <a14:foregroundMark x1="29477" y1="69008" x2="29477" y2="69008"/>
                        <a14:foregroundMark x1="26171" y1="71901" x2="26171" y2="71901"/>
                        <a14:foregroundMark x1="30028" y1="70661" x2="30028" y2="70661"/>
                        <a14:foregroundMark x1="34435" y1="71488" x2="34435" y2="71488"/>
                        <a14:foregroundMark x1="37466" y1="69835" x2="37466" y2="69835"/>
                        <a14:foregroundMark x1="41873" y1="69008" x2="41873" y2="69008"/>
                        <a14:foregroundMark x1="44353" y1="69421" x2="44353" y2="69421"/>
                        <a14:foregroundMark x1="45730" y1="71488" x2="45730" y2="71488"/>
                        <a14:foregroundMark x1="46006" y1="80579" x2="46006" y2="80579"/>
                        <a14:foregroundMark x1="49311" y1="83471" x2="49311" y2="83471"/>
                        <a14:foregroundMark x1="49587" y1="89256" x2="49587" y2="89256"/>
                        <a14:foregroundMark x1="51515" y1="95041" x2="51515" y2="95041"/>
                        <a14:foregroundMark x1="54821" y1="89669" x2="54821" y2="89669"/>
                        <a14:foregroundMark x1="55372" y1="83058" x2="55372" y2="83058"/>
                        <a14:foregroundMark x1="56198" y1="78099" x2="56198" y2="78099"/>
                        <a14:foregroundMark x1="57851" y1="73967" x2="57851" y2="73967"/>
                        <a14:foregroundMark x1="58953" y1="68182" x2="58953" y2="68182"/>
                        <a14:foregroundMark x1="50689" y1="69835" x2="50689" y2="69835"/>
                        <a14:foregroundMark x1="60882" y1="69835" x2="60882" y2="69835"/>
                        <a14:foregroundMark x1="65565" y1="69835" x2="65565" y2="69835"/>
                        <a14:foregroundMark x1="69421" y1="70248" x2="69421" y2="70248"/>
                        <a14:foregroundMark x1="71350" y1="64050" x2="71350" y2="64050"/>
                        <a14:foregroundMark x1="70248" y1="59504" x2="70248" y2="59504"/>
                        <a14:foregroundMark x1="67218" y1="55372" x2="67218" y2="55372"/>
                        <a14:foregroundMark x1="65840" y1="50826" x2="65840" y2="50826"/>
                        <a14:foregroundMark x1="67769" y1="46694" x2="67769" y2="46694"/>
                        <a14:foregroundMark x1="75758" y1="68595" x2="75758" y2="68595"/>
                        <a14:foregroundMark x1="73278" y1="74380" x2="73278" y2="74380"/>
                        <a14:foregroundMark x1="77961" y1="73554" x2="77961" y2="735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738" y="6021288"/>
            <a:ext cx="1093262" cy="728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23850" y="333375"/>
            <a:ext cx="8496300" cy="1008063"/>
          </a:xfrm>
          <a:prstGeom prst="rect">
            <a:avLst/>
          </a:prstGeom>
          <a:solidFill>
            <a:srgbClr val="0D2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chemeClr val="accent2">
                  <a:lumMod val="75000"/>
                </a:schemeClr>
              </a:solidFill>
              <a:latin typeface="10X10" panose="020D0604000000000000" pitchFamily="50" charset="-127"/>
              <a:ea typeface="10X10" panose="020D0604000000000000" pitchFamily="50" charset="-127"/>
            </a:endParaRPr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357188" y="371475"/>
            <a:ext cx="8391525" cy="969963"/>
          </a:xfrm>
        </p:spPr>
        <p:txBody>
          <a:bodyPr rtlCol="0" anchor="t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3000" b="1" spc="-150" dirty="0">
                <a:solidFill>
                  <a:schemeClr val="bg1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행정학과 소개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467544" y="1586415"/>
            <a:ext cx="8352606" cy="3066721"/>
            <a:chOff x="467544" y="1556792"/>
            <a:chExt cx="8352606" cy="3066721"/>
          </a:xfrm>
        </p:grpSpPr>
        <p:sp>
          <p:nvSpPr>
            <p:cNvPr id="9" name="직사각형 17"/>
            <p:cNvSpPr>
              <a:spLocks noChangeArrowheads="1"/>
            </p:cNvSpPr>
            <p:nvPr/>
          </p:nvSpPr>
          <p:spPr bwMode="auto">
            <a:xfrm>
              <a:off x="611063" y="1556792"/>
              <a:ext cx="12969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kumimoji="0" lang="ko-KR" altLang="en-US" sz="2000" b="1" dirty="0">
                  <a:latin typeface="10X10" panose="020D0604000000000000" pitchFamily="50" charset="-127"/>
                  <a:ea typeface="10X10" panose="020D0604000000000000" pitchFamily="50" charset="-127"/>
                </a:rPr>
                <a:t> 교육목적 </a:t>
              </a:r>
            </a:p>
          </p:txBody>
        </p:sp>
        <p:sp>
          <p:nvSpPr>
            <p:cNvPr id="10" name="직사각형 19"/>
            <p:cNvSpPr>
              <a:spLocks noChangeArrowheads="1"/>
            </p:cNvSpPr>
            <p:nvPr/>
          </p:nvSpPr>
          <p:spPr bwMode="auto">
            <a:xfrm>
              <a:off x="467544" y="2132856"/>
              <a:ext cx="8281170" cy="877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ko-KR" altLang="en-US" sz="1700" dirty="0">
                  <a:latin typeface="10X10" panose="020B0600000101010101" charset="-127"/>
                  <a:ea typeface="10X10" panose="020B0600000101010101" charset="-127"/>
                </a:rPr>
                <a:t>일반대학원 행정학과의 교육목적은 행정부문의 발전은 물론이고 </a:t>
              </a:r>
              <a:r>
                <a:rPr lang="ko-KR" altLang="en-US" sz="1700" b="1" u="sng" dirty="0">
                  <a:latin typeface="10X10" panose="020B0600000101010101" charset="-127"/>
                  <a:ea typeface="10X10" panose="020B0600000101010101" charset="-127"/>
                </a:rPr>
                <a:t>국가 전체적인 발전에 기여할 수 있는 여성 인재를 배출</a:t>
              </a:r>
              <a:r>
                <a:rPr lang="ko-KR" altLang="en-US" sz="1700" dirty="0">
                  <a:latin typeface="10X10" panose="020B0600000101010101" charset="-127"/>
                  <a:ea typeface="10X10" panose="020B0600000101010101" charset="-127"/>
                </a:rPr>
                <a:t>하기 위해 행정학 관련 전문 이론을 습득하고 이를 바탕으로 사회에 적용할 수 있는 능력을 배양하는데 교육 목적이 있다</a:t>
              </a:r>
              <a:r>
                <a:rPr lang="en-US" altLang="ko-KR" sz="1700" dirty="0">
                  <a:latin typeface="10X10" panose="020B0600000101010101" charset="-127"/>
                  <a:ea typeface="10X10" panose="020B0600000101010101" charset="-127"/>
                </a:rPr>
                <a:t>.</a:t>
              </a:r>
              <a:endParaRPr kumimoji="0" lang="ko-KR" altLang="en-US" sz="1700" dirty="0">
                <a:latin typeface="10X10" panose="020B0600000101010101" charset="-127"/>
                <a:ea typeface="10X10" panose="020B0600000101010101" charset="-127"/>
              </a:endParaRPr>
            </a:p>
          </p:txBody>
        </p:sp>
        <p:sp>
          <p:nvSpPr>
            <p:cNvPr id="13" name="직사각형 17"/>
            <p:cNvSpPr>
              <a:spLocks noChangeArrowheads="1"/>
            </p:cNvSpPr>
            <p:nvPr/>
          </p:nvSpPr>
          <p:spPr bwMode="auto">
            <a:xfrm>
              <a:off x="618522" y="3588092"/>
              <a:ext cx="12969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kumimoji="0" lang="ko-KR" altLang="en-US" sz="2000" b="1" dirty="0">
                  <a:latin typeface="10X10" panose="020D0604000000000000" pitchFamily="50" charset="-127"/>
                  <a:ea typeface="10X10" panose="020D0604000000000000" pitchFamily="50" charset="-127"/>
                </a:rPr>
                <a:t> 교육목표</a:t>
              </a:r>
            </a:p>
          </p:txBody>
        </p:sp>
        <p:sp>
          <p:nvSpPr>
            <p:cNvPr id="14" name="직사각형 19"/>
            <p:cNvSpPr>
              <a:spLocks noChangeArrowheads="1"/>
            </p:cNvSpPr>
            <p:nvPr/>
          </p:nvSpPr>
          <p:spPr bwMode="auto">
            <a:xfrm>
              <a:off x="827584" y="4164156"/>
              <a:ext cx="7992566" cy="459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None/>
              </a:pPr>
              <a:endParaRPr kumimoji="0" lang="ko-KR" altLang="en-US" sz="1800" dirty="0">
                <a:latin typeface="10X10" panose="020B0600000101010101" charset="-127"/>
                <a:ea typeface="10X10" panose="020B0600000101010101" charset="-127"/>
              </a:endParaRPr>
            </a:p>
          </p:txBody>
        </p:sp>
      </p:grp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2D762CF9-3F0A-4181-830E-061FF75D4E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385344"/>
              </p:ext>
            </p:extLst>
          </p:nvPr>
        </p:nvGraphicFramePr>
        <p:xfrm>
          <a:off x="467544" y="3714092"/>
          <a:ext cx="8496300" cy="1878088"/>
        </p:xfrm>
        <a:graphic>
          <a:graphicData uri="http://schemas.openxmlformats.org/drawingml/2006/table">
            <a:tbl>
              <a:tblPr/>
              <a:tblGrid>
                <a:gridCol w="8496300">
                  <a:extLst>
                    <a:ext uri="{9D8B030D-6E8A-4147-A177-3AD203B41FA5}">
                      <a16:colId xmlns:a16="http://schemas.microsoft.com/office/drawing/2014/main" val="1216340056"/>
                    </a:ext>
                  </a:extLst>
                </a:gridCol>
              </a:tblGrid>
              <a:tr h="180719">
                <a:tc>
                  <a:txBody>
                    <a:bodyPr/>
                    <a:lstStyle/>
                    <a:p>
                      <a:endParaRPr lang="ko-KR" altLang="en-US" sz="16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6868074"/>
                  </a:ext>
                </a:extLst>
              </a:tr>
              <a:tr h="338848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/>
                      </a:pPr>
                      <a:endParaRPr lang="ko-KR" altLang="en-US" sz="1600" dirty="0">
                        <a:solidFill>
                          <a:schemeClr val="tx1"/>
                        </a:solidFill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7025074"/>
                  </a:ext>
                </a:extLst>
              </a:tr>
              <a:tr h="288649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ko-KR" altLang="en-US" sz="1700" dirty="0">
                          <a:solidFill>
                            <a:schemeClr val="tx1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행정학에 대한 전문적인 지식을 습득한 여성연구인력을 육성한다</a:t>
                      </a:r>
                      <a:r>
                        <a:rPr lang="en-US" altLang="ko-KR" sz="1700" dirty="0">
                          <a:solidFill>
                            <a:schemeClr val="tx1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  <a:br>
                        <a:rPr lang="en-US" altLang="ko-KR" sz="1700" dirty="0">
                          <a:solidFill>
                            <a:schemeClr val="tx1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</a:br>
                      <a:endParaRPr lang="en-US" altLang="ko-KR" sz="1700" dirty="0">
                        <a:solidFill>
                          <a:schemeClr val="tx1"/>
                        </a:solidFill>
                        <a:effectLst/>
                        <a:latin typeface="10X10" panose="020B0600000101010101" charset="-127"/>
                        <a:ea typeface="10X10" panose="020B0600000101010101" charset="-127"/>
                      </a:endParaRP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ko-KR" altLang="en-US" sz="1700" dirty="0">
                          <a:solidFill>
                            <a:schemeClr val="tx1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행정학에 대한 학문연구를 통해 </a:t>
                      </a:r>
                      <a:r>
                        <a:rPr lang="ko-KR" altLang="en-US" sz="1700" b="1" dirty="0">
                          <a:solidFill>
                            <a:schemeClr val="tx1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정부부문과 민간부문의 발전에 공헌할 여성 인재를 양성한다</a:t>
                      </a:r>
                      <a:r>
                        <a:rPr lang="en-US" altLang="ko-KR" sz="1700" b="1" dirty="0">
                          <a:solidFill>
                            <a:schemeClr val="tx1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  <a:br>
                        <a:rPr lang="en-US" altLang="ko-KR" sz="1700" b="1" dirty="0">
                          <a:solidFill>
                            <a:schemeClr val="tx1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</a:br>
                      <a:endParaRPr lang="en-US" altLang="ko-KR" sz="1700" b="1" dirty="0">
                        <a:solidFill>
                          <a:schemeClr val="tx1"/>
                        </a:solidFill>
                        <a:effectLst/>
                        <a:latin typeface="10X10" panose="020B0600000101010101" charset="-127"/>
                        <a:ea typeface="10X10" panose="020B0600000101010101" charset="-127"/>
                      </a:endParaRP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ko-KR" altLang="en-US" sz="1700" dirty="0">
                          <a:solidFill>
                            <a:schemeClr val="tx1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국민의 생활의 질을 향상시키는데 기여할 수 있는 여성지도자를 배출한다</a:t>
                      </a:r>
                      <a:r>
                        <a:rPr lang="en-US" altLang="ko-KR" sz="1700" dirty="0">
                          <a:solidFill>
                            <a:schemeClr val="tx1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452687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536BA340-1EA8-4735-8F8C-677F9F88A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5" y="3244176"/>
            <a:ext cx="3032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b="0" i="0" u="none" strike="noStrike" cap="none" normalizeH="0" baseline="0">
                <a:ln>
                  <a:noFill/>
                </a:ln>
                <a:solidFill>
                  <a:srgbClr val="555555"/>
                </a:solidFill>
                <a:effectLst/>
                <a:latin typeface="10X10" panose="020B0600000101010101" charset="-127"/>
                <a:ea typeface="10X10" panose="020B0600000101010101" charset="-127"/>
              </a:rPr>
              <a:t> </a:t>
            </a:r>
            <a:r>
              <a:rPr kumimoji="0" lang="ko-KR" altLang="ko-KR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10X10" panose="020B0600000101010101" charset="-127"/>
                <a:ea typeface="10X10" panose="020B0600000101010101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269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23850" y="333375"/>
            <a:ext cx="8496300" cy="1008063"/>
          </a:xfrm>
          <a:prstGeom prst="rect">
            <a:avLst/>
          </a:prstGeom>
          <a:solidFill>
            <a:srgbClr val="0D2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chemeClr val="accent2">
                  <a:lumMod val="75000"/>
                </a:schemeClr>
              </a:solidFill>
              <a:latin typeface="10X10" panose="020D0604000000000000" pitchFamily="50" charset="-127"/>
              <a:ea typeface="10X10" panose="020D0604000000000000" pitchFamily="50" charset="-127"/>
            </a:endParaRPr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357188" y="371475"/>
            <a:ext cx="8391525" cy="969963"/>
          </a:xfrm>
        </p:spPr>
        <p:txBody>
          <a:bodyPr rtlCol="0" anchor="t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3000" b="1" spc="-150" dirty="0">
                <a:solidFill>
                  <a:schemeClr val="bg1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행정학과 교과목 </a:t>
            </a:r>
            <a:r>
              <a:rPr lang="en-US" altLang="ko-KR" sz="3000" b="1" spc="-150" dirty="0">
                <a:solidFill>
                  <a:schemeClr val="bg1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1</a:t>
            </a:r>
            <a:endParaRPr lang="ko-KR" altLang="en-US" sz="3000" b="1" spc="-150" dirty="0">
              <a:solidFill>
                <a:schemeClr val="bg1"/>
              </a:solidFill>
              <a:latin typeface="10X10" panose="020D0604000000000000" pitchFamily="50" charset="-127"/>
              <a:ea typeface="10X10" panose="020D0604000000000000" pitchFamily="50" charset="-127"/>
            </a:endParaRP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DB5D6258-D4C3-44B8-A459-56EB1DC02A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07731"/>
              </p:ext>
            </p:extLst>
          </p:nvPr>
        </p:nvGraphicFramePr>
        <p:xfrm>
          <a:off x="395536" y="1604111"/>
          <a:ext cx="8338382" cy="456119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91041">
                  <a:extLst>
                    <a:ext uri="{9D8B030D-6E8A-4147-A177-3AD203B41FA5}">
                      <a16:colId xmlns:a16="http://schemas.microsoft.com/office/drawing/2014/main" val="2365561530"/>
                    </a:ext>
                  </a:extLst>
                </a:gridCol>
                <a:gridCol w="6347341">
                  <a:extLst>
                    <a:ext uri="{9D8B030D-6E8A-4147-A177-3AD203B41FA5}">
                      <a16:colId xmlns:a16="http://schemas.microsoft.com/office/drawing/2014/main" val="2384945259"/>
                    </a:ext>
                  </a:extLst>
                </a:gridCol>
              </a:tblGrid>
              <a:tr h="42632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10X10" panose="020B0600000101010101" charset="-127"/>
                          <a:ea typeface="10X10" panose="020B0600000101010101" charset="-127"/>
                        </a:rPr>
                        <a:t>과목명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10X10" panose="020B0600000101010101" charset="-127"/>
                          <a:ea typeface="10X10" panose="020B0600000101010101" charset="-127"/>
                        </a:rPr>
                        <a:t>내용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9347947"/>
                  </a:ext>
                </a:extLst>
              </a:tr>
              <a:tr h="59069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latin typeface="10X10" panose="020B0600000101010101" charset="-127"/>
                          <a:ea typeface="10X10" panose="020B0600000101010101" charset="-127"/>
                        </a:rPr>
                        <a:t>고급연구분석방법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사회과학을 연구하는 데 필요한 여러 가지 고급계량분석기법을 이해하고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실제행정 현상에 적용할 수 있는 능력을 배양하도록 한다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2724285"/>
                  </a:ext>
                </a:extLst>
              </a:tr>
              <a:tr h="59069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고급행정이론연구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행정학 연구의 기초가 되는 이론의 틀을 체계적으로 검토해 보고자 한다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이러한 작업은 행정현상을 연구하기 위해 갖추어야 할 인식론적 기초를 개발하는 노력이 될 것이며 보다 과학적으로 행정학의 학문적 좌표를 설정하기 위한 작업이 되기도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한다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25021125"/>
                  </a:ext>
                </a:extLst>
              </a:tr>
              <a:tr h="59069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공공리더십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행정 및 공공기관의 공공리더십은 일반사회 및 민간기관의 리더십과는 상이한도전과 기회를 가지고 있음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리더십의 전통적 이론과 현대적 접근을 활용하여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행정기관의 효율적 관리를 위한 공공리더십의 의미와 방향을 논의함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60897496"/>
                  </a:ext>
                </a:extLst>
              </a:tr>
              <a:tr h="59069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국가와 시민사회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본 과목은 민주사회의 국정관리에 있어 시민사회의 역할을 공부한다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세계화시대를 맞아 민주국가에서 정부주도 국정관리가 시장과 시민사회와 협력을 통한 국정관리로 변화됨에 주목한다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 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63815148"/>
                  </a:ext>
                </a:extLst>
              </a:tr>
              <a:tr h="59069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규제정책론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정부 역할의 시대적 변천과 규제정책의 정치경제학적 효과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규제기관의 조직 및 행태를 중심으로 이론과 실제를 습득한다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71871549"/>
                  </a:ext>
                </a:extLst>
              </a:tr>
              <a:tr h="59069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네트워크와 공공관리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정부에서 거버넌스로의 환경 변화에 따라 공공과 민간 간 협업은 고려 사항이 아닌 필수 선택이 되고 있음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조직 간 관계에서 이루어지는 협업의 구조적 특성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관리적 쟁점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실천적 함의를 네트워크의 관점으로 논의함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12267716"/>
                  </a:ext>
                </a:extLst>
              </a:tr>
              <a:tr h="59069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도시정책세미나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도시화가 진행되면서 발생되는 각종 도시문제의 원인과 현황을 조사해 보고도시생활의 질적 향상을 위한 정책적 방안을 실제적 측면에서 고찰해 본다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921152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059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23850" y="333375"/>
            <a:ext cx="8496300" cy="1008063"/>
          </a:xfrm>
          <a:prstGeom prst="rect">
            <a:avLst/>
          </a:prstGeom>
          <a:solidFill>
            <a:srgbClr val="0D2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chemeClr val="accent2">
                  <a:lumMod val="75000"/>
                </a:schemeClr>
              </a:solidFill>
              <a:latin typeface="10X10" panose="020D0604000000000000" pitchFamily="50" charset="-127"/>
              <a:ea typeface="10X10" panose="020D0604000000000000" pitchFamily="50" charset="-127"/>
            </a:endParaRPr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357188" y="371475"/>
            <a:ext cx="8391525" cy="969963"/>
          </a:xfrm>
        </p:spPr>
        <p:txBody>
          <a:bodyPr rtlCol="0" anchor="t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3000" b="1" spc="-150" dirty="0">
                <a:solidFill>
                  <a:schemeClr val="bg1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행정학과 교과목 </a:t>
            </a:r>
            <a:r>
              <a:rPr lang="en-US" altLang="ko-KR" sz="3000" b="1" spc="-150" dirty="0">
                <a:solidFill>
                  <a:schemeClr val="bg1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2</a:t>
            </a:r>
            <a:endParaRPr lang="ko-KR" altLang="en-US" sz="3000" b="1" spc="-150" dirty="0">
              <a:solidFill>
                <a:schemeClr val="bg1"/>
              </a:solidFill>
              <a:latin typeface="10X10" panose="020D0604000000000000" pitchFamily="50" charset="-127"/>
              <a:ea typeface="10X10" panose="020D0604000000000000" pitchFamily="50" charset="-127"/>
            </a:endParaRP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DB5D6258-D4C3-44B8-A459-56EB1DC02A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828285"/>
              </p:ext>
            </p:extLst>
          </p:nvPr>
        </p:nvGraphicFramePr>
        <p:xfrm>
          <a:off x="376361" y="1484784"/>
          <a:ext cx="8353177" cy="515188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05836">
                  <a:extLst>
                    <a:ext uri="{9D8B030D-6E8A-4147-A177-3AD203B41FA5}">
                      <a16:colId xmlns:a16="http://schemas.microsoft.com/office/drawing/2014/main" val="2365561530"/>
                    </a:ext>
                  </a:extLst>
                </a:gridCol>
                <a:gridCol w="6347341">
                  <a:extLst>
                    <a:ext uri="{9D8B030D-6E8A-4147-A177-3AD203B41FA5}">
                      <a16:colId xmlns:a16="http://schemas.microsoft.com/office/drawing/2014/main" val="2384945259"/>
                    </a:ext>
                  </a:extLst>
                </a:gridCol>
              </a:tblGrid>
              <a:tr h="42632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10X10" panose="020B0600000101010101" charset="-127"/>
                          <a:ea typeface="10X10" panose="020B0600000101010101" charset="-127"/>
                        </a:rPr>
                        <a:t>과목명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10X10" panose="020B0600000101010101" charset="-127"/>
                          <a:ea typeface="10X10" panose="020B0600000101010101" charset="-127"/>
                        </a:rPr>
                        <a:t>내용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9347947"/>
                  </a:ext>
                </a:extLst>
              </a:tr>
              <a:tr h="59069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도시행정연구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현대 도시의 인구변화와 성장과정을 살펴보고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도시민의 삶의 질을 향상시키기 위한 도시정부의 보편적 기능과 문제점을 연구하며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또한 사회변화에 따른 도시정부의 새로운 역할과 이를 시행하기 위한 전략적 수단을 탐구한다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2724285"/>
                  </a:ext>
                </a:extLst>
              </a:tr>
              <a:tr h="59069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도시화이론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사회과정으로서 도시화현상에 대해 인구통계학적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행정적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정치적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문화적 및 사회경제적 측면에서 종합적으로 검토한다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25021125"/>
                  </a:ext>
                </a:extLst>
              </a:tr>
              <a:tr h="59069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사회복지정책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사회가치 및 이데올로기와 사회복지와의 관계를 살펴보고 사회보험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공적부조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사회복지 서비스 등의 사회복지과제들을 정책적인 관점에서 논의한다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60897496"/>
                  </a:ext>
                </a:extLst>
              </a:tr>
              <a:tr h="59069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사회복지정책세미나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급속한 사회변동의 과정에서 새롭게 제기되는 사회복지정책 쟁점에 대한 과학적 분석을 시도한다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복지쟁점을 둘러싼 다양한 담론으로부터 문제의 발생원인 및 배경에 대한 체계적 이해와 토론을 통해 효과적인 해법제시 능력을 습득한다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63815148"/>
                  </a:ext>
                </a:extLst>
              </a:tr>
              <a:tr h="59069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양적행정연구기법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공공문제 해결을 위한 데이터 기반 의사결정의 중요성과 유효성이 증가하고 있음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정량 및 정성적 자료를 요약하고 분석하는 기법은 데이터 기반 의사결정을 위한 토대를 구축하는 것임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 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4297426"/>
                  </a:ext>
                </a:extLst>
              </a:tr>
              <a:tr h="59069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인사정책과정론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인적자원의 관리를 일종의 행정과정으로 보고 어떤 인사정책이 수립되기까지의 전정부적인 역동성을 규명해 보고자 한다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63838828"/>
                  </a:ext>
                </a:extLst>
              </a:tr>
              <a:tr h="59069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재무행정세미나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예산이론 및 재정정책일반을 연구하고 이와 관련되는 특정문제를 분석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·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토론한다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2578938"/>
                  </a:ext>
                </a:extLst>
              </a:tr>
              <a:tr h="59069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정보사회와 행정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정보사회에 관련된 거시적 이론들을 정리하고 정보사회의 문제점을 </a:t>
                      </a:r>
                      <a:r>
                        <a:rPr lang="ko-KR" alt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줄여나가는데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 있어서 행정의 역할을 집중적으로 논의한다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17331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034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23850" y="333375"/>
            <a:ext cx="8496300" cy="1008063"/>
          </a:xfrm>
          <a:prstGeom prst="rect">
            <a:avLst/>
          </a:prstGeom>
          <a:solidFill>
            <a:srgbClr val="0D2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chemeClr val="accent2">
                  <a:lumMod val="75000"/>
                </a:schemeClr>
              </a:solidFill>
              <a:latin typeface="10X10" panose="020D0604000000000000" pitchFamily="50" charset="-127"/>
              <a:ea typeface="10X10" panose="020D0604000000000000" pitchFamily="50" charset="-127"/>
            </a:endParaRPr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357188" y="371475"/>
            <a:ext cx="8391525" cy="969963"/>
          </a:xfrm>
        </p:spPr>
        <p:txBody>
          <a:bodyPr rtlCol="0" anchor="t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3000" b="1" spc="-150" dirty="0">
                <a:solidFill>
                  <a:schemeClr val="bg1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행정학과 교과목 </a:t>
            </a:r>
            <a:r>
              <a:rPr lang="en-US" altLang="ko-KR" sz="3000" b="1" spc="-150" dirty="0">
                <a:solidFill>
                  <a:schemeClr val="bg1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3</a:t>
            </a:r>
            <a:endParaRPr lang="ko-KR" altLang="en-US" sz="3000" b="1" spc="-150" dirty="0">
              <a:solidFill>
                <a:schemeClr val="bg1"/>
              </a:solidFill>
              <a:latin typeface="10X10" panose="020D0604000000000000" pitchFamily="50" charset="-127"/>
              <a:ea typeface="10X10" panose="020D0604000000000000" pitchFamily="50" charset="-127"/>
            </a:endParaRP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DB5D6258-D4C3-44B8-A459-56EB1DC02A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39322"/>
              </p:ext>
            </p:extLst>
          </p:nvPr>
        </p:nvGraphicFramePr>
        <p:xfrm>
          <a:off x="395536" y="1484784"/>
          <a:ext cx="8353177" cy="515188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05836">
                  <a:extLst>
                    <a:ext uri="{9D8B030D-6E8A-4147-A177-3AD203B41FA5}">
                      <a16:colId xmlns:a16="http://schemas.microsoft.com/office/drawing/2014/main" val="2365561530"/>
                    </a:ext>
                  </a:extLst>
                </a:gridCol>
                <a:gridCol w="6347341">
                  <a:extLst>
                    <a:ext uri="{9D8B030D-6E8A-4147-A177-3AD203B41FA5}">
                      <a16:colId xmlns:a16="http://schemas.microsoft.com/office/drawing/2014/main" val="2384945259"/>
                    </a:ext>
                  </a:extLst>
                </a:gridCol>
              </a:tblGrid>
              <a:tr h="42632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10X10" panose="020B0600000101010101" charset="-127"/>
                          <a:ea typeface="10X10" panose="020B0600000101010101" charset="-127"/>
                        </a:rPr>
                        <a:t>과목명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10X10" panose="020B0600000101010101" charset="-127"/>
                          <a:ea typeface="10X10" panose="020B0600000101010101" charset="-127"/>
                        </a:rPr>
                        <a:t>내용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9347947"/>
                  </a:ext>
                </a:extLst>
              </a:tr>
              <a:tr h="59069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정보정책연구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정보통신정책에 관련된 이론들을 정리하고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우리나라 정보 정책의 실태와 방향 및 전략 등에 관해 논의한다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63815148"/>
                  </a:ext>
                </a:extLst>
              </a:tr>
              <a:tr h="59069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정보체계론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행정조직의 효율적</a:t>
                      </a: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효과적 관리를 위한 구성요소라 할 수 있는 정보기술</a:t>
                      </a: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정보</a:t>
                      </a: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구성원</a:t>
                      </a: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업무수행방법을 체계적으로 연결시키는 논리를 개발</a:t>
                      </a: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·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발전시킨다</a:t>
                      </a: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92115200"/>
                  </a:ext>
                </a:extLst>
              </a:tr>
              <a:tr h="59069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정부예산론</a:t>
                      </a:r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 세미나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정부예산의 편성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심의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집행과 관련된 여러 제도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행태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이론들을 동태적 관점에서 심도 있게 다룬다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47790319"/>
                  </a:ext>
                </a:extLst>
              </a:tr>
              <a:tr h="59069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정부와 기업관계연구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현대 자본주의 사회에서의 정부와 기업 간의 상호영향관계를 </a:t>
                      </a:r>
                      <a:r>
                        <a:rPr lang="ko-KR" alt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연구분석하여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 국가 목적의 효과적 달성과 시장경제의 창달을 통하여 국가 경쟁력을 제고할 수 있는 방안을 모색한다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50175878"/>
                  </a:ext>
                </a:extLst>
              </a:tr>
              <a:tr h="59069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정책분석론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정책과정에서 사용되는 분석기법들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통계적 의사결정론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OR,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게임이론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비용편익 분석을 검토하고 실제 사례에 적용하여 본다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39566007"/>
                  </a:ext>
                </a:extLst>
              </a:tr>
              <a:tr h="59069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조사방법론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행정현상을 정확히 관찰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분석하여 행정이론을 기할 수 있도록 문제의 정의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가설 설정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인과관계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변수추출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표본추출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실험계획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자료수집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통계분석기법 등을 체계적으로 연구하고 이를 응용할 수 있는 능력을 향상시킨다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09020059"/>
                  </a:ext>
                </a:extLst>
              </a:tr>
              <a:tr h="59069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조직과 환경론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조직을 둘러싼 경제적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사회적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정치적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법적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기술적 환경들 간의 관계를 이해하고 분석하도록 한다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69012762"/>
                  </a:ext>
                </a:extLst>
              </a:tr>
              <a:tr h="59069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조직윤리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조직현상을 비판적으로 재조명함으로써 조직이 추구할 기본 가치를 식별하고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공직자의 윤리적 문제를 종합적으로 검토하며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아울러 윤리가 행정책임에 어떻게 공헌하는지를 규명한다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30672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17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23850" y="333375"/>
            <a:ext cx="8496300" cy="1008063"/>
          </a:xfrm>
          <a:prstGeom prst="rect">
            <a:avLst/>
          </a:prstGeom>
          <a:solidFill>
            <a:srgbClr val="0D2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chemeClr val="accent2">
                  <a:lumMod val="75000"/>
                </a:schemeClr>
              </a:solidFill>
              <a:latin typeface="10X10" panose="020D0604000000000000" pitchFamily="50" charset="-127"/>
              <a:ea typeface="10X10" panose="020D0604000000000000" pitchFamily="50" charset="-127"/>
            </a:endParaRPr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357188" y="371475"/>
            <a:ext cx="8391525" cy="969963"/>
          </a:xfrm>
        </p:spPr>
        <p:txBody>
          <a:bodyPr rtlCol="0" anchor="t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3000" b="1" spc="-150" dirty="0">
                <a:solidFill>
                  <a:schemeClr val="bg1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행정학과 교과목 </a:t>
            </a:r>
            <a:r>
              <a:rPr lang="en-US" altLang="ko-KR" sz="3000" b="1" spc="-150" dirty="0">
                <a:solidFill>
                  <a:schemeClr val="bg1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4</a:t>
            </a:r>
            <a:endParaRPr lang="ko-KR" altLang="en-US" sz="3000" b="1" spc="-150" dirty="0">
              <a:solidFill>
                <a:schemeClr val="bg1"/>
              </a:solidFill>
              <a:latin typeface="10X10" panose="020D0604000000000000" pitchFamily="50" charset="-127"/>
              <a:ea typeface="10X10" panose="020D0604000000000000" pitchFamily="50" charset="-127"/>
            </a:endParaRP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DB5D6258-D4C3-44B8-A459-56EB1DC02A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779784"/>
              </p:ext>
            </p:extLst>
          </p:nvPr>
        </p:nvGraphicFramePr>
        <p:xfrm>
          <a:off x="395537" y="1484784"/>
          <a:ext cx="8353176" cy="515188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05835">
                  <a:extLst>
                    <a:ext uri="{9D8B030D-6E8A-4147-A177-3AD203B41FA5}">
                      <a16:colId xmlns:a16="http://schemas.microsoft.com/office/drawing/2014/main" val="2365561530"/>
                    </a:ext>
                  </a:extLst>
                </a:gridCol>
                <a:gridCol w="6347341">
                  <a:extLst>
                    <a:ext uri="{9D8B030D-6E8A-4147-A177-3AD203B41FA5}">
                      <a16:colId xmlns:a16="http://schemas.microsoft.com/office/drawing/2014/main" val="2384945259"/>
                    </a:ext>
                  </a:extLst>
                </a:gridCol>
              </a:tblGrid>
              <a:tr h="42632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10X10" panose="020B0600000101010101" charset="-127"/>
                          <a:ea typeface="10X10" panose="020B0600000101010101" charset="-127"/>
                        </a:rPr>
                        <a:t>과목명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10X10" panose="020B0600000101010101" charset="-127"/>
                          <a:ea typeface="10X10" panose="020B0600000101010101" charset="-127"/>
                        </a:rPr>
                        <a:t>내용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9347947"/>
                  </a:ext>
                </a:extLst>
              </a:tr>
              <a:tr h="59069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조직이론세미나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현대 조직에 관한 각종 이론과 조직 행태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조직 내외부적 환경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조직구조와 기능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개인 및 집단 차원 등 다양한 관점에서의 효과적인 조직운영 및 관리방법에 대한 고찰을 한다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25668987"/>
                  </a:ext>
                </a:extLst>
              </a:tr>
              <a:tr h="59069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조직행태연구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조직내 </a:t>
                      </a:r>
                      <a:r>
                        <a:rPr lang="ko-KR" alt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개인과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 집단의 행태와 조직내 역동성을 형성해 가는 과정에 대한 이론적 탐색과 연구를 한다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85906280"/>
                  </a:ext>
                </a:extLst>
              </a:tr>
              <a:tr h="59069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지방자치세미나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지방자치와 관련된 제반 이론들을 검토하고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지방행정 시행상 야기되는 문제들을 분석하며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외국과 우리나라 간의 비교분석을 통해 보다 나은 지방자치를 위한 정책적 방안을 모색한다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66289936"/>
                  </a:ext>
                </a:extLst>
              </a:tr>
              <a:tr h="59069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지방행정연구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지방행정의 본질을 규명하고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지방행정과 지방정치의 관계를 고찰한다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이를 기초로 하여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외국의 사례와 우리의 경험을 비교 분석 하면서 주요 이슈별로 우리나라 지방행정의 현황과 문제점을 검토하고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법적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제도적 접근방법을 포함한 다양한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85117355"/>
                  </a:ext>
                </a:extLst>
              </a:tr>
              <a:tr h="59069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지역개발론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지역발전을 위한 제이론과 정책을 살펴보고 지역개발의 역할과 기능을 정립하여 효과적인 지역개발을 위한 정책적 능력을 고양한다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85701582"/>
                  </a:ext>
                </a:extLst>
              </a:tr>
              <a:tr h="59069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지역개발연구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지역개발에 대한 다양한 이론과 모형을 살펴보고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우리나라와 외국의 지역개발사례를 비교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·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분석 한다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이를 토대로 지방화시대를 정착시키기 위한 지역개발의 전략과 법적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제도적 장치를 연구한다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15778478"/>
                  </a:ext>
                </a:extLst>
              </a:tr>
              <a:tr h="59069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질적행정연구기법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행정현상과 정책과정은 설명보다는 이해가 필요하며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질적연구기법은 현상의 맥락을 중심으로 보다 풍부한 이해와 발견을 제공해 줄 수 있음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현상학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해석학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사례연구 등 경험과 관찰을 통해 수집한 자료를 체계적으로 분석할 수 있는 다양한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8374063"/>
                  </a:ext>
                </a:extLst>
              </a:tr>
              <a:tr h="59069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행정결정</a:t>
                      </a:r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 및 </a:t>
                      </a:r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기획이론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환경의 불확실성 하에서의 전략적 기획과 의사결정 과정을 학습하고 이를 실제상황에 적용할 수 있는 능력을 배양한다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24360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057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23850" y="333375"/>
            <a:ext cx="8496300" cy="1008063"/>
          </a:xfrm>
          <a:prstGeom prst="rect">
            <a:avLst/>
          </a:prstGeom>
          <a:solidFill>
            <a:srgbClr val="0D2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chemeClr val="accent2">
                  <a:lumMod val="75000"/>
                </a:schemeClr>
              </a:solidFill>
              <a:latin typeface="10X10" panose="020D0604000000000000" pitchFamily="50" charset="-127"/>
              <a:ea typeface="10X10" panose="020D0604000000000000" pitchFamily="50" charset="-127"/>
            </a:endParaRPr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357188" y="371475"/>
            <a:ext cx="8391525" cy="969963"/>
          </a:xfrm>
        </p:spPr>
        <p:txBody>
          <a:bodyPr rtlCol="0" anchor="t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3000" b="1" spc="-150" dirty="0">
                <a:solidFill>
                  <a:schemeClr val="bg1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행정학과 교과목 </a:t>
            </a:r>
            <a:r>
              <a:rPr lang="en-US" altLang="ko-KR" sz="3000" b="1" spc="-150" dirty="0">
                <a:solidFill>
                  <a:schemeClr val="bg1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5</a:t>
            </a:r>
            <a:endParaRPr lang="ko-KR" altLang="en-US" sz="3000" b="1" spc="-150" dirty="0">
              <a:solidFill>
                <a:schemeClr val="bg1"/>
              </a:solidFill>
              <a:latin typeface="10X10" panose="020D0604000000000000" pitchFamily="50" charset="-127"/>
              <a:ea typeface="10X10" panose="020D0604000000000000" pitchFamily="50" charset="-127"/>
            </a:endParaRP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DB5D6258-D4C3-44B8-A459-56EB1DC02A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831453"/>
              </p:ext>
            </p:extLst>
          </p:nvPr>
        </p:nvGraphicFramePr>
        <p:xfrm>
          <a:off x="376361" y="1484784"/>
          <a:ext cx="8353177" cy="456119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05836">
                  <a:extLst>
                    <a:ext uri="{9D8B030D-6E8A-4147-A177-3AD203B41FA5}">
                      <a16:colId xmlns:a16="http://schemas.microsoft.com/office/drawing/2014/main" val="2365561530"/>
                    </a:ext>
                  </a:extLst>
                </a:gridCol>
                <a:gridCol w="6347341">
                  <a:extLst>
                    <a:ext uri="{9D8B030D-6E8A-4147-A177-3AD203B41FA5}">
                      <a16:colId xmlns:a16="http://schemas.microsoft.com/office/drawing/2014/main" val="2384945259"/>
                    </a:ext>
                  </a:extLst>
                </a:gridCol>
              </a:tblGrid>
              <a:tr h="42632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10X10" panose="020B0600000101010101" charset="-127"/>
                          <a:ea typeface="10X10" panose="020B0600000101010101" charset="-127"/>
                        </a:rPr>
                        <a:t>과목명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10X10" panose="020B0600000101010101" charset="-127"/>
                          <a:ea typeface="10X10" panose="020B0600000101010101" charset="-127"/>
                        </a:rPr>
                        <a:t>내용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9347947"/>
                  </a:ext>
                </a:extLst>
              </a:tr>
              <a:tr h="59069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행정관리세미나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행정조직을 대상으로 한 관리의 원리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이론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과정 및 기능 등을 학습함으로써 행정문제의 해결과 효율성 향상에 이바지할 수 있는 능력을 제고한다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71667992"/>
                  </a:ext>
                </a:extLst>
              </a:tr>
              <a:tr h="59069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행정제도분석세미나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정책은 법과 제도로 구체화되며</a:t>
                      </a: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공적 의사결정은 제도적인 영향 속에서 새로운 제도를 만들고 변화시키는 결과를 가져 옴</a:t>
                      </a: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 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합리적 선택과 사회 및 역사적제도주의적 관점에서 공적 현상의 변화를 분석하고 예측하는 방법과 의미를논의함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16388737"/>
                  </a:ext>
                </a:extLst>
              </a:tr>
              <a:tr h="59069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행정철학연구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행정 현상에 대한 인식 방법 및 기본 가정을 분석하여 행정의 본질이 무엇이며 또 행정이 추구하는 바람직한 사회적 가치를 어떻게 실현해 나아가야할 것인가에 대한 실천적인 동시에 윤리적인 문제에 천착한다</a:t>
                      </a: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행정행위에 관련된다양한 윤리관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0035177"/>
                  </a:ext>
                </a:extLst>
              </a:tr>
              <a:tr h="59069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행정학방법론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행정현상을 연구하는 제방법론을 과학성이라는 측면에서 고찰하고</a:t>
                      </a: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다양한 접근 방법을 연구함으로써 연구주제에 맞는 방법을 선택할 수 있도록 한다</a:t>
                      </a: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48847424"/>
                  </a:ext>
                </a:extLst>
              </a:tr>
              <a:tr h="59069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행정학방법론세미나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행정학 연구에 채용되는 다양한 접근방법들이 인식론적 측면에서 천착하고 이러한 접근방법들이 기초하고 있는 행정 현상의 본질과 기본 가정에 대한 존재론적 분석과 방법론적 차이점을 체계적으로 연구한다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84764185"/>
                  </a:ext>
                </a:extLst>
              </a:tr>
              <a:tr h="59069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행정행태세미나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행태과학의 본질을 포괄적으로 이해하기 위한 기본 과정이다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동기부여의 과정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리더십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인력관리 및 집단역학 등 조직 행태에 영향을 미치는 관련 이슈를 함께 연구한다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16441782"/>
                  </a:ext>
                </a:extLst>
              </a:tr>
              <a:tr h="59069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환경정책연구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국내외의 환경문제 실상을 살펴보고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환경문제와 관련된 각종 규제정책을 검토하며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인간과 자연이 조화를 이루면서 생존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·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발전하기 위해 철학과 윤리적인 관점을 포함한 다양한 방법을 논의한다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50187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168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23850" y="333375"/>
            <a:ext cx="8496300" cy="1008063"/>
          </a:xfrm>
          <a:prstGeom prst="rect">
            <a:avLst/>
          </a:prstGeom>
          <a:solidFill>
            <a:srgbClr val="0D2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chemeClr val="accent2">
                  <a:lumMod val="75000"/>
                </a:schemeClr>
              </a:solidFill>
              <a:latin typeface="10X10" panose="020D0604000000000000" pitchFamily="50" charset="-127"/>
              <a:ea typeface="10X10" panose="020D0604000000000000" pitchFamily="50" charset="-127"/>
            </a:endParaRPr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357188" y="371475"/>
            <a:ext cx="8391525" cy="969963"/>
          </a:xfrm>
        </p:spPr>
        <p:txBody>
          <a:bodyPr rtlCol="0" anchor="t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ko-KR" sz="3000" b="1" spc="-150" dirty="0">
                <a:solidFill>
                  <a:schemeClr val="bg1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[</a:t>
            </a:r>
            <a:r>
              <a:rPr lang="ko-KR" altLang="en-US" sz="3000" b="1" spc="-150" dirty="0">
                <a:solidFill>
                  <a:schemeClr val="bg1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행정학과</a:t>
            </a:r>
            <a:r>
              <a:rPr lang="en-US" altLang="ko-KR" sz="3000" b="1" spc="-150" dirty="0">
                <a:solidFill>
                  <a:schemeClr val="bg1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] </a:t>
            </a:r>
            <a:r>
              <a:rPr lang="ko-KR" altLang="en-US" sz="3000" b="1" spc="-150" dirty="0">
                <a:solidFill>
                  <a:schemeClr val="bg1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다문화사회전문가 </a:t>
            </a:r>
            <a:r>
              <a:rPr lang="en-US" altLang="ko-KR" sz="3000" b="1" spc="-150" dirty="0">
                <a:solidFill>
                  <a:schemeClr val="bg1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1</a:t>
            </a:r>
            <a:r>
              <a:rPr lang="ko-KR" altLang="en-US" sz="3000" b="1" spc="-150" dirty="0">
                <a:solidFill>
                  <a:schemeClr val="bg1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급 과정 소개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323850" y="1483325"/>
            <a:ext cx="8568629" cy="5186035"/>
            <a:chOff x="611061" y="1556792"/>
            <a:chExt cx="8547057" cy="6206085"/>
          </a:xfrm>
        </p:grpSpPr>
        <p:sp>
          <p:nvSpPr>
            <p:cNvPr id="9" name="직사각형 17"/>
            <p:cNvSpPr>
              <a:spLocks noChangeArrowheads="1"/>
            </p:cNvSpPr>
            <p:nvPr/>
          </p:nvSpPr>
          <p:spPr bwMode="auto">
            <a:xfrm>
              <a:off x="611061" y="1556792"/>
              <a:ext cx="8547057" cy="6206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kumimoji="0" lang="ko-KR" altLang="en-US" sz="1800" dirty="0">
                  <a:latin typeface="10X10" panose="020D0604000000000000" pitchFamily="50" charset="-127"/>
                  <a:ea typeface="10X10" panose="020D0604000000000000" pitchFamily="50" charset="-127"/>
                </a:rPr>
                <a:t>▶ 다문화사회 전문가는 사회통합프로그램이나 조기적응프로그램 등 이민자 대상의 사회통합 지원 정책에서 강사 등으로 활동할 수 있는 전문 인력입니다</a:t>
              </a:r>
              <a:r>
                <a:rPr kumimoji="0" lang="en-US" altLang="ko-KR" sz="1800" dirty="0">
                  <a:latin typeface="10X10" panose="020D0604000000000000" pitchFamily="50" charset="-127"/>
                  <a:ea typeface="10X10" panose="020D0604000000000000" pitchFamily="50" charset="-127"/>
                </a:rPr>
                <a:t>.</a:t>
              </a:r>
            </a:p>
            <a:p>
              <a:pPr eaLnBrk="1" hangingPunct="1">
                <a:spcBef>
                  <a:spcPct val="0"/>
                </a:spcBef>
                <a:buNone/>
              </a:pPr>
              <a:endParaRPr kumimoji="0" lang="en-US" altLang="ko-KR" sz="1800" dirty="0">
                <a:latin typeface="10X10" panose="020D0604000000000000" pitchFamily="50" charset="-127"/>
                <a:ea typeface="10X10" panose="020D0604000000000000" pitchFamily="50" charset="-127"/>
              </a:endParaRPr>
            </a:p>
            <a:p>
              <a:pPr eaLnBrk="1" hangingPunct="1">
                <a:spcBef>
                  <a:spcPct val="0"/>
                </a:spcBef>
                <a:buNone/>
              </a:pPr>
              <a:endParaRPr kumimoji="0" lang="en-US" altLang="ko-KR" sz="1800" dirty="0">
                <a:latin typeface="10X10" panose="020D0604000000000000" pitchFamily="50" charset="-127"/>
                <a:ea typeface="10X10" panose="020D0604000000000000" pitchFamily="50" charset="-127"/>
              </a:endParaRPr>
            </a:p>
            <a:p>
              <a:pPr eaLnBrk="1" hangingPunct="1">
                <a:spcBef>
                  <a:spcPct val="0"/>
                </a:spcBef>
                <a:buNone/>
              </a:pPr>
              <a:r>
                <a:rPr kumimoji="0" lang="en-US" altLang="ko-KR" sz="1800" dirty="0">
                  <a:latin typeface="10X10" panose="020D0604000000000000" pitchFamily="50" charset="-127"/>
                  <a:ea typeface="10X10" panose="020D0604000000000000" pitchFamily="50" charset="-127"/>
                </a:rPr>
                <a:t>▶ </a:t>
              </a:r>
              <a:r>
                <a:rPr kumimoji="0" lang="ko-KR" altLang="en-US" sz="1800" dirty="0">
                  <a:latin typeface="10X10" panose="020D0604000000000000" pitchFamily="50" charset="-127"/>
                  <a:ea typeface="10X10" panose="020D0604000000000000" pitchFamily="50" charset="-127"/>
                </a:rPr>
                <a:t>다문화사회 전문가 과정을 이수한 후</a:t>
              </a:r>
              <a:r>
                <a:rPr kumimoji="0" lang="en-US" altLang="ko-KR" sz="1800" dirty="0">
                  <a:latin typeface="10X10" panose="020D0604000000000000" pitchFamily="50" charset="-127"/>
                  <a:ea typeface="10X10" panose="020D0604000000000000" pitchFamily="50" charset="-127"/>
                </a:rPr>
                <a:t>, </a:t>
              </a:r>
              <a:r>
                <a:rPr kumimoji="0" lang="ko-KR" altLang="en-US" sz="1800" dirty="0">
                  <a:latin typeface="10X10" panose="020D0604000000000000" pitchFamily="50" charset="-127"/>
                  <a:ea typeface="10X10" panose="020D0604000000000000" pitchFamily="50" charset="-127"/>
                </a:rPr>
                <a:t>사회통합 프로그램 한국사회이해 강사</a:t>
              </a:r>
              <a:r>
                <a:rPr kumimoji="0" lang="en-US" altLang="ko-KR" sz="1800" dirty="0">
                  <a:latin typeface="10X10" panose="020D0604000000000000" pitchFamily="50" charset="-127"/>
                  <a:ea typeface="10X10" panose="020D0604000000000000" pitchFamily="50" charset="-127"/>
                </a:rPr>
                <a:t>, </a:t>
              </a:r>
              <a:r>
                <a:rPr kumimoji="0" lang="ko-KR" altLang="en-US" sz="1800" dirty="0">
                  <a:latin typeface="10X10" panose="020D0604000000000000" pitchFamily="50" charset="-127"/>
                  <a:ea typeface="10X10" panose="020D0604000000000000" pitchFamily="50" charset="-127"/>
                </a:rPr>
                <a:t>조기적응 프로그램 강사</a:t>
              </a:r>
              <a:r>
                <a:rPr kumimoji="0" lang="en-US" altLang="ko-KR" sz="1800" dirty="0">
                  <a:latin typeface="10X10" panose="020D0604000000000000" pitchFamily="50" charset="-127"/>
                  <a:ea typeface="10X10" panose="020D0604000000000000" pitchFamily="50" charset="-127"/>
                </a:rPr>
                <a:t>, </a:t>
              </a:r>
              <a:r>
                <a:rPr kumimoji="0" lang="ko-KR" altLang="en-US" sz="1800" dirty="0">
                  <a:latin typeface="10X10" panose="020D0604000000000000" pitchFamily="50" charset="-127"/>
                  <a:ea typeface="10X10" panose="020D0604000000000000" pitchFamily="50" charset="-127"/>
                </a:rPr>
                <a:t>법무부 귀화 심사 민간면접관</a:t>
              </a:r>
              <a:r>
                <a:rPr kumimoji="0" lang="en-US" altLang="ko-KR" sz="1800" dirty="0">
                  <a:latin typeface="10X10" panose="020D0604000000000000" pitchFamily="50" charset="-127"/>
                  <a:ea typeface="10X10" panose="020D0604000000000000" pitchFamily="50" charset="-127"/>
                </a:rPr>
                <a:t>, </a:t>
              </a:r>
              <a:r>
                <a:rPr kumimoji="0" lang="ko-KR" altLang="en-US" sz="1800" dirty="0">
                  <a:latin typeface="10X10" panose="020D0604000000000000" pitchFamily="50" charset="-127"/>
                  <a:ea typeface="10X10" panose="020D0604000000000000" pitchFamily="50" charset="-127"/>
                </a:rPr>
                <a:t>사회통합 프로그램 거점운영기관</a:t>
              </a:r>
              <a:r>
                <a:rPr kumimoji="0" lang="en-US" altLang="ko-KR" sz="1800" dirty="0">
                  <a:latin typeface="10X10" panose="020D0604000000000000" pitchFamily="50" charset="-127"/>
                  <a:ea typeface="10X10" panose="020D0604000000000000" pitchFamily="50" charset="-127"/>
                </a:rPr>
                <a:t>, </a:t>
              </a:r>
              <a:r>
                <a:rPr kumimoji="0" lang="ko-KR" altLang="en-US" sz="1800" dirty="0">
                  <a:latin typeface="10X10" panose="020D0604000000000000" pitchFamily="50" charset="-127"/>
                  <a:ea typeface="10X10" panose="020D0604000000000000" pitchFamily="50" charset="-127"/>
                </a:rPr>
                <a:t>외국인노동자지원센터</a:t>
              </a:r>
              <a:r>
                <a:rPr kumimoji="0" lang="en-US" altLang="ko-KR" sz="1800" dirty="0">
                  <a:latin typeface="10X10" panose="020D0604000000000000" pitchFamily="50" charset="-127"/>
                  <a:ea typeface="10X10" panose="020D0604000000000000" pitchFamily="50" charset="-127"/>
                </a:rPr>
                <a:t>, </a:t>
              </a:r>
              <a:r>
                <a:rPr kumimoji="0" lang="ko-KR" altLang="en-US" sz="1800" dirty="0">
                  <a:latin typeface="10X10" panose="020D0604000000000000" pitchFamily="50" charset="-127"/>
                  <a:ea typeface="10X10" panose="020D0604000000000000" pitchFamily="50" charset="-127"/>
                </a:rPr>
                <a:t>다문화통합지원센터 담당자 등으로 활동할 수 있습니다</a:t>
              </a:r>
              <a:r>
                <a:rPr kumimoji="0" lang="en-US" altLang="ko-KR" sz="1800" dirty="0">
                  <a:latin typeface="10X10" panose="020D0604000000000000" pitchFamily="50" charset="-127"/>
                  <a:ea typeface="10X10" panose="020D0604000000000000" pitchFamily="50" charset="-127"/>
                </a:rPr>
                <a:t>.</a:t>
              </a:r>
            </a:p>
            <a:p>
              <a:pPr eaLnBrk="1" hangingPunct="1">
                <a:spcBef>
                  <a:spcPct val="0"/>
                </a:spcBef>
                <a:buNone/>
              </a:pPr>
              <a:endParaRPr kumimoji="0" lang="en-US" altLang="ko-KR" sz="1800" dirty="0">
                <a:latin typeface="10X10" panose="020D0604000000000000" pitchFamily="50" charset="-127"/>
                <a:ea typeface="10X10" panose="020D0604000000000000" pitchFamily="50" charset="-127"/>
              </a:endParaRPr>
            </a:p>
            <a:p>
              <a:pPr eaLnBrk="1" hangingPunct="1">
                <a:spcBef>
                  <a:spcPct val="0"/>
                </a:spcBef>
                <a:buNone/>
              </a:pPr>
              <a:r>
                <a:rPr kumimoji="0" lang="en-US" altLang="ko-KR" sz="1800" dirty="0">
                  <a:latin typeface="10X10" panose="020D0604000000000000" pitchFamily="50" charset="-127"/>
                  <a:ea typeface="10X10" panose="020D0604000000000000" pitchFamily="50" charset="-127"/>
                </a:rPr>
                <a:t>▶ 1</a:t>
              </a:r>
              <a:r>
                <a:rPr kumimoji="0" lang="ko-KR" altLang="en-US" sz="1800" dirty="0">
                  <a:latin typeface="10X10" panose="020D0604000000000000" pitchFamily="50" charset="-127"/>
                  <a:ea typeface="10X10" panose="020D0604000000000000" pitchFamily="50" charset="-127"/>
                </a:rPr>
                <a:t>급 과정</a:t>
              </a:r>
              <a:endParaRPr kumimoji="0" lang="en-US" altLang="ko-KR" sz="1800" dirty="0">
                <a:latin typeface="10X10" panose="020D0604000000000000" pitchFamily="50" charset="-127"/>
                <a:ea typeface="10X10" panose="020D0604000000000000" pitchFamily="50" charset="-127"/>
              </a:endParaRPr>
            </a:p>
            <a:p>
              <a:pPr eaLnBrk="1" hangingPunct="1">
                <a:spcBef>
                  <a:spcPct val="0"/>
                </a:spcBef>
                <a:buNone/>
              </a:pPr>
              <a:endParaRPr kumimoji="0" lang="ko-KR" altLang="en-US" sz="1800" dirty="0">
                <a:latin typeface="10X10" panose="020D0604000000000000" pitchFamily="50" charset="-127"/>
                <a:ea typeface="10X10" panose="020D0604000000000000" pitchFamily="50" charset="-127"/>
              </a:endParaRPr>
            </a:p>
            <a:p>
              <a:pPr eaLnBrk="1" hangingPunct="1">
                <a:spcBef>
                  <a:spcPct val="0"/>
                </a:spcBef>
                <a:buNone/>
              </a:pPr>
              <a:r>
                <a:rPr kumimoji="0" lang="en-US" altLang="ko-KR" sz="1700" dirty="0">
                  <a:latin typeface="10X10" panose="020D0604000000000000" pitchFamily="50" charset="-127"/>
                  <a:ea typeface="10X10" panose="020D0604000000000000" pitchFamily="50" charset="-127"/>
                </a:rPr>
                <a:t>- </a:t>
              </a:r>
              <a:r>
                <a:rPr kumimoji="0" lang="ko-KR" altLang="en-US" sz="1700" dirty="0">
                  <a:latin typeface="10X10" panose="020D0604000000000000" pitchFamily="50" charset="-127"/>
                  <a:ea typeface="10X10" panose="020D0604000000000000" pitchFamily="50" charset="-127"/>
                </a:rPr>
                <a:t>다문화사회 전문가 교과 전공필수 </a:t>
              </a:r>
              <a:r>
                <a:rPr kumimoji="0" lang="en-US" altLang="ko-KR" sz="1700" dirty="0">
                  <a:latin typeface="10X10" panose="020D0604000000000000" pitchFamily="50" charset="-127"/>
                  <a:ea typeface="10X10" panose="020D0604000000000000" pitchFamily="50" charset="-127"/>
                </a:rPr>
                <a:t>2</a:t>
              </a:r>
              <a:r>
                <a:rPr kumimoji="0" lang="ko-KR" altLang="en-US" sz="1700" dirty="0">
                  <a:latin typeface="10X10" panose="020D0604000000000000" pitchFamily="50" charset="-127"/>
                  <a:ea typeface="10X10" panose="020D0604000000000000" pitchFamily="50" charset="-127"/>
                </a:rPr>
                <a:t>과목</a:t>
              </a:r>
              <a:r>
                <a:rPr kumimoji="0" lang="en-US" altLang="ko-KR" sz="1700" dirty="0">
                  <a:latin typeface="10X10" panose="020D0604000000000000" pitchFamily="50" charset="-127"/>
                  <a:ea typeface="10X10" panose="020D0604000000000000" pitchFamily="50" charset="-127"/>
                </a:rPr>
                <a:t>, </a:t>
              </a:r>
              <a:r>
                <a:rPr kumimoji="0" lang="ko-KR" altLang="en-US" sz="1700" dirty="0">
                  <a:latin typeface="10X10" panose="020D0604000000000000" pitchFamily="50" charset="-127"/>
                  <a:ea typeface="10X10" panose="020D0604000000000000" pitchFamily="50" charset="-127"/>
                </a:rPr>
                <a:t>전공선택 </a:t>
              </a:r>
              <a:r>
                <a:rPr kumimoji="0" lang="en-US" altLang="ko-KR" sz="1700" dirty="0">
                  <a:latin typeface="10X10" panose="020D0604000000000000" pitchFamily="50" charset="-127"/>
                  <a:ea typeface="10X10" panose="020D0604000000000000" pitchFamily="50" charset="-127"/>
                </a:rPr>
                <a:t>4</a:t>
              </a:r>
              <a:r>
                <a:rPr kumimoji="0" lang="ko-KR" altLang="en-US" sz="1700" dirty="0">
                  <a:latin typeface="10X10" panose="020D0604000000000000" pitchFamily="50" charset="-127"/>
                  <a:ea typeface="10X10" panose="020D0604000000000000" pitchFamily="50" charset="-127"/>
                </a:rPr>
                <a:t>과목</a:t>
              </a:r>
              <a:r>
                <a:rPr kumimoji="0" lang="en-US" altLang="ko-KR" sz="1700" dirty="0">
                  <a:latin typeface="10X10" panose="020D0604000000000000" pitchFamily="50" charset="-127"/>
                  <a:ea typeface="10X10" panose="020D0604000000000000" pitchFamily="50" charset="-127"/>
                </a:rPr>
                <a:t>, </a:t>
              </a:r>
              <a:r>
                <a:rPr kumimoji="0" lang="ko-KR" altLang="en-US" sz="1700" dirty="0">
                  <a:latin typeface="10X10" panose="020D0604000000000000" pitchFamily="50" charset="-127"/>
                  <a:ea typeface="10X10" panose="020D0604000000000000" pitchFamily="50" charset="-127"/>
                </a:rPr>
                <a:t>일반선택 </a:t>
              </a:r>
              <a:r>
                <a:rPr kumimoji="0" lang="en-US" altLang="ko-KR" sz="1700" dirty="0">
                  <a:latin typeface="10X10" panose="020D0604000000000000" pitchFamily="50" charset="-127"/>
                  <a:ea typeface="10X10" panose="020D0604000000000000" pitchFamily="50" charset="-127"/>
                </a:rPr>
                <a:t>1</a:t>
              </a:r>
              <a:r>
                <a:rPr kumimoji="0" lang="ko-KR" altLang="en-US" sz="1700" dirty="0">
                  <a:latin typeface="10X10" panose="020D0604000000000000" pitchFamily="50" charset="-127"/>
                  <a:ea typeface="10X10" panose="020D0604000000000000" pitchFamily="50" charset="-127"/>
                </a:rPr>
                <a:t>과목 총 </a:t>
              </a:r>
              <a:r>
                <a:rPr kumimoji="0" lang="en-US" altLang="ko-KR" sz="1700" dirty="0">
                  <a:latin typeface="10X10" panose="020D0604000000000000" pitchFamily="50" charset="-127"/>
                  <a:ea typeface="10X10" panose="020D0604000000000000" pitchFamily="50" charset="-127"/>
                </a:rPr>
                <a:t>7</a:t>
              </a:r>
              <a:r>
                <a:rPr kumimoji="0" lang="ko-KR" altLang="en-US" sz="1700" dirty="0">
                  <a:latin typeface="10X10" panose="020D0604000000000000" pitchFamily="50" charset="-127"/>
                  <a:ea typeface="10X10" panose="020D0604000000000000" pitchFamily="50" charset="-127"/>
                </a:rPr>
                <a:t>과목 </a:t>
              </a:r>
              <a:r>
                <a:rPr kumimoji="0" lang="en-US" altLang="ko-KR" sz="1700" dirty="0">
                  <a:latin typeface="10X10" panose="020D0604000000000000" pitchFamily="50" charset="-127"/>
                  <a:ea typeface="10X10" panose="020D0604000000000000" pitchFamily="50" charset="-127"/>
                </a:rPr>
                <a:t>21</a:t>
              </a:r>
              <a:r>
                <a:rPr kumimoji="0" lang="ko-KR" altLang="en-US" sz="1700" dirty="0">
                  <a:latin typeface="10X10" panose="020D0604000000000000" pitchFamily="50" charset="-127"/>
                  <a:ea typeface="10X10" panose="020D0604000000000000" pitchFamily="50" charset="-127"/>
                </a:rPr>
                <a:t>학점 이수</a:t>
              </a:r>
            </a:p>
            <a:p>
              <a:pPr eaLnBrk="1" hangingPunct="1">
                <a:spcBef>
                  <a:spcPct val="0"/>
                </a:spcBef>
                <a:buNone/>
              </a:pPr>
              <a:r>
                <a:rPr kumimoji="0" lang="en-US" altLang="ko-KR" sz="1700" dirty="0">
                  <a:latin typeface="10X10" panose="020D0604000000000000" pitchFamily="50" charset="-127"/>
                  <a:ea typeface="10X10" panose="020D0604000000000000" pitchFamily="50" charset="-127"/>
                </a:rPr>
                <a:t>- </a:t>
              </a:r>
              <a:r>
                <a:rPr kumimoji="0" lang="ko-KR" altLang="en-US" sz="1700" dirty="0">
                  <a:latin typeface="10X10" panose="020D0604000000000000" pitchFamily="50" charset="-127"/>
                  <a:ea typeface="10X10" panose="020D0604000000000000" pitchFamily="50" charset="-127"/>
                </a:rPr>
                <a:t>다문화사회 전문가 과정 </a:t>
              </a:r>
              <a:r>
                <a:rPr kumimoji="0" lang="en-US" altLang="ko-KR" sz="1700" dirty="0">
                  <a:latin typeface="10X10" panose="020D0604000000000000" pitchFamily="50" charset="-127"/>
                  <a:ea typeface="10X10" panose="020D0604000000000000" pitchFamily="50" charset="-127"/>
                </a:rPr>
                <a:t>21</a:t>
              </a:r>
              <a:r>
                <a:rPr kumimoji="0" lang="ko-KR" altLang="en-US" sz="1700" dirty="0">
                  <a:latin typeface="10X10" panose="020D0604000000000000" pitchFamily="50" charset="-127"/>
                  <a:ea typeface="10X10" panose="020D0604000000000000" pitchFamily="50" charset="-127"/>
                </a:rPr>
                <a:t>학점을 이수하고</a:t>
              </a:r>
              <a:r>
                <a:rPr kumimoji="0" lang="en-US" altLang="ko-KR" sz="1700" dirty="0">
                  <a:latin typeface="10X10" panose="020D0604000000000000" pitchFamily="50" charset="-127"/>
                  <a:ea typeface="10X10" panose="020D0604000000000000" pitchFamily="50" charset="-127"/>
                </a:rPr>
                <a:t>, </a:t>
              </a:r>
              <a:r>
                <a:rPr kumimoji="0" lang="ko-KR" altLang="en-US" sz="1700" dirty="0">
                  <a:latin typeface="10X10" panose="020D0604000000000000" pitchFamily="50" charset="-127"/>
                  <a:ea typeface="10X10" panose="020D0604000000000000" pitchFamily="50" charset="-127"/>
                </a:rPr>
                <a:t>박사학위를 취득한 후</a:t>
              </a:r>
              <a:r>
                <a:rPr kumimoji="0" lang="en-US" altLang="ko-KR" sz="1700" dirty="0">
                  <a:latin typeface="10X10" panose="020D0604000000000000" pitchFamily="50" charset="-127"/>
                  <a:ea typeface="10X10" panose="020D0604000000000000" pitchFamily="50" charset="-127"/>
                </a:rPr>
                <a:t>, </a:t>
              </a:r>
              <a:r>
                <a:rPr kumimoji="0" lang="ko-KR" altLang="en-US" sz="1700" dirty="0">
                  <a:latin typeface="10X10" panose="020D0604000000000000" pitchFamily="50" charset="-127"/>
                  <a:ea typeface="10X10" panose="020D0604000000000000" pitchFamily="50" charset="-127"/>
                </a:rPr>
                <a:t>법무부 교육 </a:t>
              </a:r>
              <a:r>
                <a:rPr kumimoji="0" lang="en-US" altLang="ko-KR" sz="1700" dirty="0">
                  <a:latin typeface="10X10" panose="020D0604000000000000" pitchFamily="50" charset="-127"/>
                  <a:ea typeface="10X10" panose="020D0604000000000000" pitchFamily="50" charset="-127"/>
                </a:rPr>
                <a:t>15</a:t>
              </a:r>
              <a:r>
                <a:rPr kumimoji="0" lang="ko-KR" altLang="en-US" sz="1700" dirty="0">
                  <a:latin typeface="10X10" panose="020D0604000000000000" pitchFamily="50" charset="-127"/>
                  <a:ea typeface="10X10" panose="020D0604000000000000" pitchFamily="50" charset="-127"/>
                </a:rPr>
                <a:t>시간</a:t>
              </a:r>
              <a:r>
                <a:rPr kumimoji="0" lang="en-US" altLang="ko-KR" sz="1700" dirty="0">
                  <a:latin typeface="10X10" panose="020D0604000000000000" pitchFamily="50" charset="-127"/>
                  <a:ea typeface="10X10" panose="020D0604000000000000" pitchFamily="50" charset="-127"/>
                </a:rPr>
                <a:t>(‘</a:t>
              </a:r>
              <a:r>
                <a:rPr kumimoji="0" lang="ko-KR" altLang="en-US" sz="1700" dirty="0">
                  <a:latin typeface="10X10" panose="020D0604000000000000" pitchFamily="50" charset="-127"/>
                  <a:ea typeface="10X10" panose="020D0604000000000000" pitchFamily="50" charset="-127"/>
                </a:rPr>
                <a:t>법무부장관이 정하는 교육’</a:t>
              </a:r>
              <a:r>
                <a:rPr kumimoji="0" lang="en-US" altLang="ko-KR" sz="1700" dirty="0">
                  <a:latin typeface="10X10" panose="020D0604000000000000" pitchFamily="50" charset="-127"/>
                  <a:ea typeface="10X10" panose="020D0604000000000000" pitchFamily="50" charset="-127"/>
                </a:rPr>
                <a:t>)</a:t>
              </a:r>
              <a:r>
                <a:rPr kumimoji="0" lang="ko-KR" altLang="en-US" sz="1700" dirty="0">
                  <a:latin typeface="10X10" panose="020D0604000000000000" pitchFamily="50" charset="-127"/>
                  <a:ea typeface="10X10" panose="020D0604000000000000" pitchFamily="50" charset="-127"/>
                </a:rPr>
                <a:t>을 이수하면</a:t>
              </a:r>
              <a:r>
                <a:rPr kumimoji="0" lang="en-US" altLang="ko-KR" sz="1700" dirty="0">
                  <a:latin typeface="10X10" panose="020D0604000000000000" pitchFamily="50" charset="-127"/>
                  <a:ea typeface="10X10" panose="020D0604000000000000" pitchFamily="50" charset="-127"/>
                </a:rPr>
                <a:t>, </a:t>
              </a:r>
              <a:r>
                <a:rPr kumimoji="0" lang="ko-KR" altLang="en-US" sz="1700" dirty="0">
                  <a:latin typeface="10X10" panose="020D0604000000000000" pitchFamily="50" charset="-127"/>
                  <a:ea typeface="10X10" panose="020D0604000000000000" pitchFamily="50" charset="-127"/>
                </a:rPr>
                <a:t>대학 총장 명의의 </a:t>
              </a:r>
              <a:r>
                <a:rPr kumimoji="0" lang="en-US" altLang="ko-KR" sz="1700" dirty="0">
                  <a:latin typeface="10X10" panose="020D0604000000000000" pitchFamily="50" charset="-127"/>
                  <a:ea typeface="10X10" panose="020D0604000000000000" pitchFamily="50" charset="-127"/>
                </a:rPr>
                <a:t>1</a:t>
              </a:r>
              <a:r>
                <a:rPr kumimoji="0" lang="ko-KR" altLang="en-US" sz="1700" dirty="0">
                  <a:latin typeface="10X10" panose="020D0604000000000000" pitchFamily="50" charset="-127"/>
                  <a:ea typeface="10X10" panose="020D0604000000000000" pitchFamily="50" charset="-127"/>
                </a:rPr>
                <a:t>급 수료증 발급</a:t>
              </a:r>
            </a:p>
            <a:p>
              <a:pPr eaLnBrk="1" hangingPunct="1">
                <a:spcBef>
                  <a:spcPct val="0"/>
                </a:spcBef>
                <a:buNone/>
              </a:pPr>
              <a:endParaRPr kumimoji="0" lang="ko-KR" altLang="en-US" sz="1800" dirty="0">
                <a:latin typeface="10X10" panose="020D0604000000000000" pitchFamily="50" charset="-127"/>
                <a:ea typeface="10X10" panose="020D0604000000000000" pitchFamily="50" charset="-127"/>
              </a:endParaRPr>
            </a:p>
            <a:p>
              <a:pPr eaLnBrk="1" hangingPunct="1">
                <a:spcBef>
                  <a:spcPct val="0"/>
                </a:spcBef>
                <a:buNone/>
              </a:pPr>
              <a:endParaRPr kumimoji="0" lang="ko-KR" altLang="en-US" sz="1800" dirty="0">
                <a:latin typeface="10X10" panose="020D0604000000000000" pitchFamily="50" charset="-127"/>
                <a:ea typeface="10X10" panose="020D0604000000000000" pitchFamily="50" charset="-127"/>
              </a:endParaRPr>
            </a:p>
            <a:p>
              <a:pPr eaLnBrk="1" hangingPunct="1">
                <a:spcBef>
                  <a:spcPct val="0"/>
                </a:spcBef>
                <a:buNone/>
              </a:pPr>
              <a:r>
                <a:rPr kumimoji="0" lang="en-US" altLang="ko-KR" sz="1600" dirty="0">
                  <a:latin typeface="10X10" panose="020D0604000000000000" pitchFamily="50" charset="-127"/>
                  <a:ea typeface="10X10" panose="020D0604000000000000" pitchFamily="50" charset="-127"/>
                </a:rPr>
                <a:t>※ </a:t>
              </a:r>
              <a:r>
                <a:rPr kumimoji="0" lang="ko-KR" altLang="en-US" sz="1600" dirty="0">
                  <a:latin typeface="10X10" panose="020D0604000000000000" pitchFamily="50" charset="-127"/>
                  <a:ea typeface="10X10" panose="020D0604000000000000" pitchFamily="50" charset="-127"/>
                </a:rPr>
                <a:t>다문화사회 전문가는 대학에서 학위과정으로 관련 법령에 따른 인정 기준 및 인정 교과목을 이수하고 학위를 취득한 후</a:t>
              </a:r>
              <a:r>
                <a:rPr kumimoji="0" lang="en-US" altLang="ko-KR" sz="1600" dirty="0">
                  <a:latin typeface="10X10" panose="020D0604000000000000" pitchFamily="50" charset="-127"/>
                  <a:ea typeface="10X10" panose="020D0604000000000000" pitchFamily="50" charset="-127"/>
                </a:rPr>
                <a:t>, </a:t>
              </a:r>
              <a:r>
                <a:rPr kumimoji="0" lang="ko-KR" altLang="en-US" sz="1600" dirty="0">
                  <a:latin typeface="10X10" panose="020B0600000101010101" charset="-127"/>
                  <a:ea typeface="10X10" panose="020B0600000101010101" charset="-127"/>
                </a:rPr>
                <a:t>매</a:t>
              </a:r>
              <a:r>
                <a:rPr kumimoji="0" lang="ko-KR" altLang="en-US" sz="1600" dirty="0">
                  <a:latin typeface="10X10" panose="020D0604000000000000" pitchFamily="50" charset="-127"/>
                  <a:ea typeface="10X10" panose="020D0604000000000000" pitchFamily="50" charset="-127"/>
                </a:rPr>
                <a:t>년 </a:t>
              </a:r>
              <a:r>
                <a:rPr kumimoji="0" lang="en-US" altLang="ko-KR" sz="1600" dirty="0">
                  <a:latin typeface="10X10" panose="020D0604000000000000" pitchFamily="50" charset="-127"/>
                  <a:ea typeface="10X10" panose="020D0604000000000000" pitchFamily="50" charset="-127"/>
                </a:rPr>
                <a:t>3</a:t>
              </a:r>
              <a:r>
                <a:rPr kumimoji="0" lang="ko-KR" altLang="en-US" sz="1600" dirty="0">
                  <a:latin typeface="10X10" panose="020D0604000000000000" pitchFamily="50" charset="-127"/>
                  <a:ea typeface="10X10" panose="020D0604000000000000" pitchFamily="50" charset="-127"/>
                </a:rPr>
                <a:t>월 및 </a:t>
              </a:r>
              <a:r>
                <a:rPr kumimoji="0" lang="en-US" altLang="ko-KR" sz="1600" dirty="0">
                  <a:latin typeface="10X10" panose="020D0604000000000000" pitchFamily="50" charset="-127"/>
                  <a:ea typeface="10X10" panose="020D0604000000000000" pitchFamily="50" charset="-127"/>
                </a:rPr>
                <a:t>9</a:t>
              </a:r>
              <a:r>
                <a:rPr kumimoji="0" lang="ko-KR" altLang="en-US" sz="1600" dirty="0">
                  <a:latin typeface="10X10" panose="020D0604000000000000" pitchFamily="50" charset="-127"/>
                  <a:ea typeface="10X10" panose="020D0604000000000000" pitchFamily="50" charset="-127"/>
                </a:rPr>
                <a:t>월에 개설되는 법무부장관이 정하는 교육 </a:t>
              </a:r>
              <a:r>
                <a:rPr kumimoji="0" lang="en-US" altLang="ko-KR" sz="1600" dirty="0">
                  <a:latin typeface="10X10" panose="020D0604000000000000" pitchFamily="50" charset="-127"/>
                  <a:ea typeface="10X10" panose="020D0604000000000000" pitchFamily="50" charset="-127"/>
                </a:rPr>
                <a:t>15</a:t>
              </a:r>
              <a:r>
                <a:rPr kumimoji="0" lang="ko-KR" altLang="en-US" sz="1600" dirty="0">
                  <a:latin typeface="10X10" panose="020D0604000000000000" pitchFamily="50" charset="-127"/>
                  <a:ea typeface="10X10" panose="020D0604000000000000" pitchFamily="50" charset="-127"/>
                </a:rPr>
                <a:t>시간을 이수한 사람에 대해 대학 총장명의로 </a:t>
              </a:r>
              <a:r>
                <a:rPr kumimoji="0" lang="ko-KR" altLang="en-US" sz="1600" u="sng" dirty="0">
                  <a:latin typeface="10X10" panose="020D0604000000000000" pitchFamily="50" charset="-127"/>
                  <a:ea typeface="10X10" panose="020D0604000000000000" pitchFamily="50" charset="-127"/>
                </a:rPr>
                <a:t>수료증</a:t>
              </a:r>
              <a:r>
                <a:rPr kumimoji="0" lang="ko-KR" altLang="en-US" sz="1600" dirty="0">
                  <a:latin typeface="10X10" panose="020D0604000000000000" pitchFamily="50" charset="-127"/>
                  <a:ea typeface="10X10" panose="020D0604000000000000" pitchFamily="50" charset="-127"/>
                </a:rPr>
                <a:t>을 발급하는 제도입니다</a:t>
              </a:r>
              <a:r>
                <a:rPr kumimoji="0" lang="en-US" altLang="ko-KR" sz="1600" dirty="0">
                  <a:latin typeface="10X10" panose="020D0604000000000000" pitchFamily="50" charset="-127"/>
                  <a:ea typeface="10X10" panose="020D0604000000000000" pitchFamily="50" charset="-127"/>
                </a:rPr>
                <a:t>.</a:t>
              </a:r>
            </a:p>
            <a:p>
              <a:pPr eaLnBrk="1" hangingPunct="1">
                <a:spcBef>
                  <a:spcPct val="0"/>
                </a:spcBef>
                <a:buNone/>
              </a:pPr>
              <a:r>
                <a:rPr kumimoji="0" lang="en-US" altLang="ko-KR" sz="1600" dirty="0">
                  <a:latin typeface="10X10" panose="020D0604000000000000" pitchFamily="50" charset="-127"/>
                  <a:ea typeface="10X10" panose="020D0604000000000000" pitchFamily="50" charset="-127"/>
                </a:rPr>
                <a:t>(</a:t>
              </a:r>
              <a:r>
                <a:rPr kumimoji="0" lang="ko-KR" altLang="en-US" sz="1600" dirty="0">
                  <a:latin typeface="10X10" panose="020D0604000000000000" pitchFamily="50" charset="-127"/>
                  <a:ea typeface="10X10" panose="020D0604000000000000" pitchFamily="50" charset="-127"/>
                </a:rPr>
                <a:t>자격증이 아님을 유의</a:t>
              </a:r>
              <a:r>
                <a:rPr kumimoji="0" lang="en-US" altLang="ko-KR" sz="1600" dirty="0">
                  <a:latin typeface="10X10" panose="020D0604000000000000" pitchFamily="50" charset="-127"/>
                  <a:ea typeface="10X10" panose="020D0604000000000000" pitchFamily="50" charset="-127"/>
                </a:rPr>
                <a:t>)</a:t>
              </a:r>
              <a:endParaRPr kumimoji="0" lang="ko-KR" altLang="en-US" sz="1600" dirty="0">
                <a:latin typeface="10X10" panose="020D0604000000000000" pitchFamily="50" charset="-127"/>
                <a:ea typeface="10X10" panose="020D0604000000000000" pitchFamily="50" charset="-127"/>
              </a:endParaRPr>
            </a:p>
          </p:txBody>
        </p:sp>
        <p:sp>
          <p:nvSpPr>
            <p:cNvPr id="14" name="직사각형 19"/>
            <p:cNvSpPr>
              <a:spLocks noChangeArrowheads="1"/>
            </p:cNvSpPr>
            <p:nvPr/>
          </p:nvSpPr>
          <p:spPr bwMode="auto">
            <a:xfrm>
              <a:off x="827584" y="4164156"/>
              <a:ext cx="7992566" cy="459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None/>
              </a:pPr>
              <a:endParaRPr kumimoji="0" lang="ko-KR" altLang="en-US" sz="1800" dirty="0">
                <a:latin typeface="10X10" panose="020B0600000101010101" charset="-127"/>
                <a:ea typeface="10X10" panose="020B0600000101010101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622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23850" y="333375"/>
            <a:ext cx="8496300" cy="1008063"/>
          </a:xfrm>
          <a:prstGeom prst="rect">
            <a:avLst/>
          </a:prstGeom>
          <a:solidFill>
            <a:srgbClr val="0D2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chemeClr val="accent2">
                  <a:lumMod val="75000"/>
                </a:schemeClr>
              </a:solidFill>
              <a:latin typeface="10X10" panose="020D0604000000000000" pitchFamily="50" charset="-127"/>
              <a:ea typeface="10X10" panose="020D0604000000000000" pitchFamily="50" charset="-127"/>
            </a:endParaRPr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357188" y="371475"/>
            <a:ext cx="8391525" cy="969963"/>
          </a:xfrm>
        </p:spPr>
        <p:txBody>
          <a:bodyPr rtlCol="0" anchor="t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3000" b="1" spc="-150" dirty="0">
                <a:solidFill>
                  <a:schemeClr val="bg1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교과목</a:t>
            </a:r>
            <a:r>
              <a:rPr lang="en-US" altLang="ko-KR" sz="3000" b="1" spc="-150" dirty="0">
                <a:solidFill>
                  <a:schemeClr val="bg1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(</a:t>
            </a:r>
            <a:r>
              <a:rPr lang="ko-KR" altLang="en-US" sz="3000" b="1" spc="-150" dirty="0">
                <a:solidFill>
                  <a:schemeClr val="bg1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다문화사회전문가과정</a:t>
            </a:r>
            <a:r>
              <a:rPr lang="en-US" altLang="ko-KR" sz="3000" b="1" spc="-150" dirty="0">
                <a:solidFill>
                  <a:schemeClr val="bg1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)</a:t>
            </a:r>
            <a:endParaRPr lang="ko-KR" altLang="en-US" sz="3000" b="1" spc="-150" dirty="0">
              <a:solidFill>
                <a:schemeClr val="bg1"/>
              </a:solidFill>
              <a:latin typeface="10X10" panose="020D0604000000000000" pitchFamily="50" charset="-127"/>
              <a:ea typeface="10X10" panose="020D0604000000000000" pitchFamily="50" charset="-127"/>
            </a:endParaRP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DB5D6258-D4C3-44B8-A459-56EB1DC02A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189835"/>
              </p:ext>
            </p:extLst>
          </p:nvPr>
        </p:nvGraphicFramePr>
        <p:xfrm>
          <a:off x="395536" y="1556792"/>
          <a:ext cx="8353177" cy="397049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05836">
                  <a:extLst>
                    <a:ext uri="{9D8B030D-6E8A-4147-A177-3AD203B41FA5}">
                      <a16:colId xmlns:a16="http://schemas.microsoft.com/office/drawing/2014/main" val="2365561530"/>
                    </a:ext>
                  </a:extLst>
                </a:gridCol>
                <a:gridCol w="6347341">
                  <a:extLst>
                    <a:ext uri="{9D8B030D-6E8A-4147-A177-3AD203B41FA5}">
                      <a16:colId xmlns:a16="http://schemas.microsoft.com/office/drawing/2014/main" val="2384945259"/>
                    </a:ext>
                  </a:extLst>
                </a:gridCol>
              </a:tblGrid>
              <a:tr h="4263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10X10" panose="020B0600000101010101" charset="-127"/>
                          <a:ea typeface="10X10" panose="020B0600000101010101" charset="-127"/>
                        </a:rPr>
                        <a:t>과목명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9347947"/>
                  </a:ext>
                </a:extLst>
              </a:tr>
              <a:tr h="59069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석</a:t>
                      </a:r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·</a:t>
                      </a:r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박사논문연구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MULTICULTURAL DISSERTATION RESEARCH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2724285"/>
                  </a:ext>
                </a:extLst>
              </a:tr>
              <a:tr h="59069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이민</a:t>
                      </a:r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·</a:t>
                      </a:r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다문화가족복지론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IMMIGRATION AND MULTICULTURAL FAMILY WELFARE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25021125"/>
                  </a:ext>
                </a:extLst>
              </a:tr>
              <a:tr h="59069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이민법제론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MIGRATION LAWS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60897496"/>
                  </a:ext>
                </a:extLst>
              </a:tr>
              <a:tr h="59069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이민정책론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IMMIGRATION POLICY THEORY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63815148"/>
                  </a:ext>
                </a:extLst>
              </a:tr>
              <a:tr h="59069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지역사회와 사회통합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MULTICULTURAL SOCIETY, COMMUNITIES, AND SOCIAL INTEGRATION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81432582"/>
                  </a:ext>
                </a:extLst>
              </a:tr>
              <a:tr h="59069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한국 사회의 다문화현상이해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UNDERSTANDING MULTICULTURAL PHENOMENA IN KOREAN SOCIETY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92115200"/>
                  </a:ext>
                </a:extLst>
              </a:tr>
            </a:tbl>
          </a:graphicData>
        </a:graphic>
      </p:graphicFrame>
      <p:sp>
        <p:nvSpPr>
          <p:cNvPr id="5" name="직사각형 4">
            <a:extLst>
              <a:ext uri="{FF2B5EF4-FFF2-40B4-BE49-F238E27FC236}">
                <a16:creationId xmlns:a16="http://schemas.microsoft.com/office/drawing/2014/main" id="{7DC13DAF-912B-4FBB-A170-0893FC8CA8BC}"/>
              </a:ext>
            </a:extLst>
          </p:cNvPr>
          <p:cNvSpPr/>
          <p:nvPr/>
        </p:nvSpPr>
        <p:spPr>
          <a:xfrm>
            <a:off x="395536" y="5693628"/>
            <a:ext cx="8046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10X10" panose="020B0600000101010101" charset="-127"/>
                <a:ea typeface="10X10" panose="020B0600000101010101" charset="-127"/>
              </a:rPr>
              <a:t>전공필수</a:t>
            </a:r>
            <a:r>
              <a:rPr lang="en-US" altLang="ko-KR" sz="1200" dirty="0">
                <a:latin typeface="10X10" panose="020B0600000101010101" charset="-127"/>
                <a:ea typeface="10X10" panose="020B0600000101010101" charset="-127"/>
              </a:rPr>
              <a:t>: </a:t>
            </a:r>
            <a:r>
              <a:rPr lang="ko-KR" altLang="en-US" sz="1200" dirty="0">
                <a:latin typeface="10X10" panose="020B0600000101010101" charset="-127"/>
                <a:ea typeface="10X10" panose="020B0600000101010101" charset="-127"/>
              </a:rPr>
              <a:t>이민법제론</a:t>
            </a:r>
            <a:r>
              <a:rPr lang="en-US" altLang="ko-KR" sz="1200" dirty="0">
                <a:latin typeface="10X10" panose="020B0600000101010101" charset="-127"/>
                <a:ea typeface="10X10" panose="020B0600000101010101" charset="-127"/>
              </a:rPr>
              <a:t>, </a:t>
            </a:r>
            <a:r>
              <a:rPr lang="ko-KR" altLang="en-US" sz="1200" dirty="0">
                <a:latin typeface="10X10" panose="020B0600000101010101" charset="-127"/>
                <a:ea typeface="10X10" panose="020B0600000101010101" charset="-127"/>
              </a:rPr>
              <a:t>이민정책론</a:t>
            </a:r>
            <a:endParaRPr lang="en-US" altLang="ko-KR" sz="1200" dirty="0">
              <a:latin typeface="10X10" panose="020B0600000101010101" charset="-127"/>
              <a:ea typeface="10X10" panose="020B0600000101010101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10X10" panose="020B0600000101010101" charset="-127"/>
                <a:ea typeface="10X10" panose="020B0600000101010101" charset="-127"/>
              </a:rPr>
              <a:t>전공선택</a:t>
            </a:r>
            <a:r>
              <a:rPr lang="en-US" altLang="ko-KR" sz="1200" dirty="0">
                <a:latin typeface="10X10" panose="020B0600000101010101" charset="-127"/>
                <a:ea typeface="10X10" panose="020B0600000101010101" charset="-127"/>
              </a:rPr>
              <a:t>: </a:t>
            </a:r>
            <a:r>
              <a:rPr lang="ko-KR" altLang="en-US" sz="1200" dirty="0">
                <a:latin typeface="10X10" panose="020B0600000101010101" charset="-127"/>
                <a:ea typeface="10X10" panose="020B0600000101010101" charset="-127"/>
              </a:rPr>
              <a:t>한국사회의 다문화현상 이해</a:t>
            </a:r>
            <a:r>
              <a:rPr lang="en-US" altLang="ko-KR" sz="1200" dirty="0">
                <a:latin typeface="10X10" panose="020B0600000101010101" charset="-127"/>
                <a:ea typeface="10X10" panose="020B0600000101010101" charset="-127"/>
              </a:rPr>
              <a:t>, </a:t>
            </a:r>
            <a:r>
              <a:rPr lang="ko-KR" altLang="en-US" sz="1200" dirty="0">
                <a:latin typeface="10X10" panose="020B0600000101010101" charset="-127"/>
                <a:ea typeface="10X10" panose="020B0600000101010101" charset="-127"/>
              </a:rPr>
              <a:t>지역사회와 사회통합</a:t>
            </a:r>
            <a:r>
              <a:rPr lang="en-US" altLang="ko-KR" sz="1200" dirty="0">
                <a:latin typeface="10X10" panose="020B0600000101010101" charset="-127"/>
                <a:ea typeface="10X10" panose="020B0600000101010101" charset="-127"/>
              </a:rPr>
              <a:t>, </a:t>
            </a:r>
            <a:r>
              <a:rPr lang="ko-KR" altLang="en-US" sz="1200" dirty="0">
                <a:latin typeface="10X10" panose="020B0600000101010101" charset="-127"/>
                <a:ea typeface="10X10" panose="020B0600000101010101" charset="-127"/>
              </a:rPr>
              <a:t>이민</a:t>
            </a:r>
            <a:r>
              <a:rPr lang="en-US" altLang="ko-KR" sz="1200" dirty="0">
                <a:latin typeface="10X10" panose="020B0600000101010101" charset="-127"/>
                <a:ea typeface="10X10" panose="020B0600000101010101" charset="-127"/>
              </a:rPr>
              <a:t>·</a:t>
            </a:r>
            <a:r>
              <a:rPr lang="ko-KR" altLang="en-US" sz="1200" dirty="0">
                <a:latin typeface="10X10" panose="020B0600000101010101" charset="-127"/>
                <a:ea typeface="10X10" panose="020B0600000101010101" charset="-127"/>
              </a:rPr>
              <a:t>다문화 가족복지론</a:t>
            </a:r>
            <a:r>
              <a:rPr lang="en-US" altLang="ko-KR" sz="1200" dirty="0">
                <a:latin typeface="10X10" panose="020B0600000101010101" charset="-127"/>
                <a:ea typeface="10X10" panose="020B0600000101010101" charset="-127"/>
              </a:rPr>
              <a:t>,</a:t>
            </a:r>
            <a:r>
              <a:rPr lang="ko-KR" altLang="en-US" sz="1200" dirty="0">
                <a:latin typeface="10X10" panose="020B0600000101010101" charset="-127"/>
                <a:ea typeface="10X10" panose="020B0600000101010101" charset="-127"/>
              </a:rPr>
              <a:t> 이민</a:t>
            </a:r>
            <a:r>
              <a:rPr lang="en-US" altLang="ko-KR" sz="1200" dirty="0">
                <a:latin typeface="10X10" panose="020B0600000101010101" charset="-127"/>
                <a:ea typeface="10X10" panose="020B0600000101010101" charset="-127"/>
              </a:rPr>
              <a:t>·</a:t>
            </a:r>
            <a:r>
              <a:rPr lang="ko-KR" altLang="en-US" sz="1200" dirty="0">
                <a:latin typeface="10X10" panose="020B0600000101010101" charset="-127"/>
                <a:ea typeface="10X10" panose="020B0600000101010101" charset="-127"/>
              </a:rPr>
              <a:t>다문화 현장실습</a:t>
            </a:r>
            <a:r>
              <a:rPr lang="en-US" altLang="ko-KR" sz="1200" dirty="0">
                <a:latin typeface="10X10" panose="020B0600000101010101" charset="-127"/>
                <a:ea typeface="10X10" panose="020B0600000101010101" charset="-127"/>
              </a:rPr>
              <a:t>, </a:t>
            </a:r>
            <a:r>
              <a:rPr lang="ko-KR" altLang="en-US" sz="1200" dirty="0">
                <a:latin typeface="10X10" panose="020B0600000101010101" charset="-127"/>
                <a:ea typeface="10X10" panose="020B0600000101010101" charset="-127"/>
              </a:rPr>
              <a:t>다문화사회 교수방법론</a:t>
            </a:r>
            <a:r>
              <a:rPr lang="en-US" altLang="ko-KR" sz="1200" dirty="0">
                <a:latin typeface="10X10" panose="020B0600000101010101" charset="-127"/>
                <a:ea typeface="10X10" panose="020B0600000101010101" charset="-127"/>
              </a:rPr>
              <a:t>, </a:t>
            </a:r>
            <a:r>
              <a:rPr lang="ko-KR" altLang="en-US" sz="1200" dirty="0">
                <a:latin typeface="10X10" panose="020B0600000101010101" charset="-127"/>
                <a:ea typeface="10X10" panose="020B0600000101010101" charset="-127"/>
              </a:rPr>
              <a:t>국제이주와 노동정책</a:t>
            </a:r>
            <a:endParaRPr lang="en-US" altLang="ko-KR" sz="1200" dirty="0">
              <a:latin typeface="10X10" panose="020B0600000101010101" charset="-127"/>
              <a:ea typeface="10X10" panose="020B0600000101010101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10X10" panose="020B0600000101010101" charset="-127"/>
                <a:ea typeface="10X10" panose="020B0600000101010101" charset="-127"/>
              </a:rPr>
              <a:t>일반선택</a:t>
            </a:r>
            <a:r>
              <a:rPr lang="en-US" altLang="ko-KR" sz="1200" dirty="0">
                <a:latin typeface="10X10" panose="020B0600000101010101" charset="-127"/>
                <a:ea typeface="10X10" panose="020B0600000101010101" charset="-127"/>
              </a:rPr>
              <a:t>: </a:t>
            </a:r>
            <a:r>
              <a:rPr lang="ko-KR" altLang="en-US" sz="1200" dirty="0">
                <a:latin typeface="10X10" panose="020B0600000101010101" charset="-127"/>
                <a:ea typeface="10X10" panose="020B0600000101010101" charset="-127"/>
              </a:rPr>
              <a:t>국제이주와 사회통합</a:t>
            </a:r>
            <a:r>
              <a:rPr lang="en-US" altLang="ko-KR" sz="1200" dirty="0">
                <a:latin typeface="10X10" panose="020B0600000101010101" charset="-127"/>
                <a:ea typeface="10X10" panose="020B0600000101010101" charset="-127"/>
              </a:rPr>
              <a:t>, </a:t>
            </a:r>
            <a:r>
              <a:rPr lang="ko-KR" altLang="en-US" sz="1200" dirty="0">
                <a:latin typeface="10X10" panose="020B0600000101010101" charset="-127"/>
                <a:ea typeface="10X10" panose="020B0600000101010101" charset="-127"/>
              </a:rPr>
              <a:t>석</a:t>
            </a:r>
            <a:r>
              <a:rPr lang="en-US" altLang="ko-KR" sz="1200" dirty="0">
                <a:latin typeface="10X10" panose="020B0600000101010101" charset="-127"/>
                <a:ea typeface="10X10" panose="020B0600000101010101" charset="-127"/>
              </a:rPr>
              <a:t>·</a:t>
            </a:r>
            <a:r>
              <a:rPr lang="ko-KR" altLang="en-US" sz="1200" dirty="0">
                <a:latin typeface="10X10" panose="020B0600000101010101" charset="-127"/>
                <a:ea typeface="10X10" panose="020B0600000101010101" charset="-127"/>
              </a:rPr>
              <a:t>박사 논문연구</a:t>
            </a:r>
            <a:r>
              <a:rPr lang="en-US" altLang="ko-KR" sz="1200" dirty="0">
                <a:latin typeface="10X10" panose="020B0600000101010101" charset="-127"/>
                <a:ea typeface="10X10" panose="020B0600000101010101" charset="-127"/>
              </a:rPr>
              <a:t>, </a:t>
            </a:r>
            <a:r>
              <a:rPr lang="ko-KR" altLang="en-US" sz="1200" dirty="0">
                <a:latin typeface="10X10" panose="020B0600000101010101" charset="-127"/>
                <a:ea typeface="10X10" panose="020B0600000101010101" charset="-127"/>
              </a:rPr>
              <a:t>아시아사회의 이해</a:t>
            </a:r>
            <a:r>
              <a:rPr lang="en-US" altLang="ko-KR" sz="1200" dirty="0">
                <a:latin typeface="10X10" panose="020B0600000101010101" charset="-127"/>
                <a:ea typeface="10X10" panose="020B0600000101010101" charset="-127"/>
              </a:rPr>
              <a:t>, </a:t>
            </a:r>
            <a:r>
              <a:rPr lang="ko-KR" altLang="en-US" sz="1200" dirty="0">
                <a:latin typeface="10X10" panose="020B0600000101010101" charset="-127"/>
                <a:ea typeface="10X10" panose="020B0600000101010101" charset="-127"/>
              </a:rPr>
              <a:t>이주노동자 상담과 실제</a:t>
            </a:r>
            <a:r>
              <a:rPr lang="en-US" altLang="ko-KR" sz="1200" dirty="0">
                <a:latin typeface="10X10" panose="020B0600000101010101" charset="-127"/>
                <a:ea typeface="10X10" panose="020B0600000101010101" charset="-127"/>
              </a:rPr>
              <a:t>, </a:t>
            </a:r>
            <a:r>
              <a:rPr lang="ko-KR" altLang="en-US" sz="1200" dirty="0">
                <a:latin typeface="10X10" panose="020B0600000101010101" charset="-127"/>
                <a:ea typeface="10X10" panose="020B0600000101010101" charset="-127"/>
              </a:rPr>
              <a:t>국제이주와 젠더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2988D9AA-89E3-4868-9927-B30A782FEB2B}"/>
              </a:ext>
            </a:extLst>
          </p:cNvPr>
          <p:cNvSpPr/>
          <p:nvPr/>
        </p:nvSpPr>
        <p:spPr>
          <a:xfrm>
            <a:off x="353464" y="837406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solidFill>
                  <a:schemeClr val="bg1"/>
                </a:solidFill>
                <a:latin typeface="10X10" panose="020B0600000101010101" charset="-127"/>
                <a:ea typeface="10X10" panose="020B0600000101010101" charset="-127"/>
              </a:rPr>
              <a:t>다문화사회전문가 교과 전공필수 </a:t>
            </a:r>
            <a:r>
              <a:rPr lang="en-US" altLang="ko-KR" sz="1200" dirty="0">
                <a:solidFill>
                  <a:schemeClr val="bg1"/>
                </a:solidFill>
                <a:latin typeface="10X10" panose="020B0600000101010101" charset="-127"/>
                <a:ea typeface="10X10" panose="020B0600000101010101" charset="-127"/>
              </a:rPr>
              <a:t>2</a:t>
            </a:r>
            <a:r>
              <a:rPr lang="ko-KR" altLang="en-US" sz="1200" dirty="0">
                <a:solidFill>
                  <a:schemeClr val="bg1"/>
                </a:solidFill>
                <a:latin typeface="10X10" panose="020B0600000101010101" charset="-127"/>
                <a:ea typeface="10X10" panose="020B0600000101010101" charset="-127"/>
              </a:rPr>
              <a:t>과목</a:t>
            </a:r>
            <a:r>
              <a:rPr lang="en-US" altLang="ko-KR" sz="1200" dirty="0">
                <a:solidFill>
                  <a:schemeClr val="bg1"/>
                </a:solidFill>
                <a:latin typeface="10X10" panose="020B0600000101010101" charset="-127"/>
                <a:ea typeface="10X10" panose="020B0600000101010101" charset="-127"/>
              </a:rPr>
              <a:t>, </a:t>
            </a:r>
            <a:r>
              <a:rPr lang="ko-KR" altLang="en-US" sz="1200" dirty="0">
                <a:solidFill>
                  <a:schemeClr val="bg1"/>
                </a:solidFill>
                <a:latin typeface="10X10" panose="020B0600000101010101" charset="-127"/>
                <a:ea typeface="10X10" panose="020B0600000101010101" charset="-127"/>
              </a:rPr>
              <a:t>전공선택 </a:t>
            </a:r>
            <a:r>
              <a:rPr lang="en-US" altLang="ko-KR" sz="1200" dirty="0">
                <a:solidFill>
                  <a:schemeClr val="bg1"/>
                </a:solidFill>
                <a:latin typeface="10X10" panose="020B0600000101010101" charset="-127"/>
                <a:ea typeface="10X10" panose="020B0600000101010101" charset="-127"/>
              </a:rPr>
              <a:t>4</a:t>
            </a:r>
            <a:r>
              <a:rPr lang="ko-KR" altLang="en-US" sz="1200" dirty="0">
                <a:solidFill>
                  <a:schemeClr val="bg1"/>
                </a:solidFill>
                <a:latin typeface="10X10" panose="020B0600000101010101" charset="-127"/>
                <a:ea typeface="10X10" panose="020B0600000101010101" charset="-127"/>
              </a:rPr>
              <a:t>과목</a:t>
            </a:r>
            <a:r>
              <a:rPr lang="en-US" altLang="ko-KR" sz="1200" dirty="0">
                <a:solidFill>
                  <a:schemeClr val="bg1"/>
                </a:solidFill>
                <a:latin typeface="10X10" panose="020B0600000101010101" charset="-127"/>
                <a:ea typeface="10X10" panose="020B0600000101010101" charset="-127"/>
              </a:rPr>
              <a:t>, </a:t>
            </a:r>
            <a:r>
              <a:rPr lang="ko-KR" altLang="en-US" sz="1200" dirty="0">
                <a:solidFill>
                  <a:schemeClr val="bg1"/>
                </a:solidFill>
                <a:latin typeface="10X10" panose="020B0600000101010101" charset="-127"/>
                <a:ea typeface="10X10" panose="020B0600000101010101" charset="-127"/>
              </a:rPr>
              <a:t>일반선택 </a:t>
            </a:r>
            <a:r>
              <a:rPr lang="en-US" altLang="ko-KR" sz="1200" dirty="0">
                <a:solidFill>
                  <a:schemeClr val="bg1"/>
                </a:solidFill>
                <a:latin typeface="10X10" panose="020B0600000101010101" charset="-127"/>
                <a:ea typeface="10X10" panose="020B0600000101010101" charset="-127"/>
              </a:rPr>
              <a:t>1</a:t>
            </a:r>
            <a:r>
              <a:rPr lang="ko-KR" altLang="en-US" sz="1200" dirty="0">
                <a:solidFill>
                  <a:schemeClr val="bg1"/>
                </a:solidFill>
                <a:latin typeface="10X10" panose="020B0600000101010101" charset="-127"/>
                <a:ea typeface="10X10" panose="020B0600000101010101" charset="-127"/>
              </a:rPr>
              <a:t>과목 </a:t>
            </a:r>
            <a:r>
              <a:rPr lang="en-US" altLang="ko-KR" sz="1200" dirty="0">
                <a:solidFill>
                  <a:schemeClr val="bg1"/>
                </a:solidFill>
                <a:latin typeface="10X10" panose="020B0600000101010101" charset="-127"/>
                <a:ea typeface="10X10" panose="020B0600000101010101" charset="-127"/>
              </a:rPr>
              <a:t>/ </a:t>
            </a:r>
            <a:r>
              <a:rPr lang="ko-KR" altLang="en-US" sz="1200" dirty="0">
                <a:solidFill>
                  <a:schemeClr val="bg1"/>
                </a:solidFill>
                <a:latin typeface="10X10" panose="020B0600000101010101" charset="-127"/>
                <a:ea typeface="10X10" panose="020B0600000101010101" charset="-127"/>
              </a:rPr>
              <a:t>총 </a:t>
            </a:r>
            <a:r>
              <a:rPr lang="en-US" altLang="ko-KR" sz="1200" dirty="0">
                <a:solidFill>
                  <a:schemeClr val="bg1"/>
                </a:solidFill>
                <a:latin typeface="10X10" panose="020B0600000101010101" charset="-127"/>
                <a:ea typeface="10X10" panose="020B0600000101010101" charset="-127"/>
              </a:rPr>
              <a:t>7</a:t>
            </a:r>
            <a:r>
              <a:rPr lang="ko-KR" altLang="en-US" sz="1200" dirty="0">
                <a:solidFill>
                  <a:schemeClr val="bg1"/>
                </a:solidFill>
                <a:latin typeface="10X10" panose="020B0600000101010101" charset="-127"/>
                <a:ea typeface="10X10" panose="020B0600000101010101" charset="-127"/>
              </a:rPr>
              <a:t>과목 </a:t>
            </a:r>
            <a:r>
              <a:rPr lang="en-US" altLang="ko-KR" sz="1200" dirty="0">
                <a:solidFill>
                  <a:schemeClr val="bg1"/>
                </a:solidFill>
                <a:latin typeface="10X10" panose="020B0600000101010101" charset="-127"/>
                <a:ea typeface="10X10" panose="020B0600000101010101" charset="-127"/>
              </a:rPr>
              <a:t>21</a:t>
            </a:r>
            <a:r>
              <a:rPr lang="ko-KR" altLang="en-US" sz="1200" dirty="0">
                <a:solidFill>
                  <a:schemeClr val="bg1"/>
                </a:solidFill>
                <a:latin typeface="10X10" panose="020B0600000101010101" charset="-127"/>
                <a:ea typeface="10X10" panose="020B0600000101010101" charset="-127"/>
              </a:rPr>
              <a:t>학점 이수</a:t>
            </a:r>
            <a:endParaRPr lang="en-US" altLang="ko-KR" sz="1200" dirty="0">
              <a:solidFill>
                <a:schemeClr val="bg1"/>
              </a:solidFill>
              <a:latin typeface="10X10" panose="020B0600000101010101" charset="-127"/>
              <a:ea typeface="10X10" panose="020B0600000101010101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solidFill>
                  <a:schemeClr val="bg1"/>
                </a:solidFill>
                <a:latin typeface="10X10" panose="020B0600000101010101" charset="-127"/>
                <a:ea typeface="10X10" panose="020B0600000101010101" charset="-127"/>
              </a:rPr>
              <a:t>박사학위 취득 후 법무부 교육 </a:t>
            </a:r>
            <a:r>
              <a:rPr lang="en-US" altLang="ko-KR" sz="1200" dirty="0">
                <a:solidFill>
                  <a:schemeClr val="bg1"/>
                </a:solidFill>
                <a:latin typeface="10X10" panose="020B0600000101010101" charset="-127"/>
                <a:ea typeface="10X10" panose="020B0600000101010101" charset="-127"/>
              </a:rPr>
              <a:t>15</a:t>
            </a:r>
            <a:r>
              <a:rPr lang="ko-KR" altLang="en-US" sz="1200" dirty="0">
                <a:solidFill>
                  <a:schemeClr val="bg1"/>
                </a:solidFill>
                <a:latin typeface="10X10" panose="020B0600000101010101" charset="-127"/>
                <a:ea typeface="10X10" panose="020B0600000101010101" charset="-127"/>
              </a:rPr>
              <a:t>시간 이수</a:t>
            </a:r>
          </a:p>
        </p:txBody>
      </p:sp>
    </p:spTree>
    <p:extLst>
      <p:ext uri="{BB962C8B-B14F-4D97-AF65-F5344CB8AC3E}">
        <p14:creationId xmlns:p14="http://schemas.microsoft.com/office/powerpoint/2010/main" val="182462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23850" y="333375"/>
            <a:ext cx="8496300" cy="1008063"/>
          </a:xfrm>
          <a:prstGeom prst="rect">
            <a:avLst/>
          </a:prstGeom>
          <a:solidFill>
            <a:srgbClr val="0D2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chemeClr val="accent2">
                  <a:lumMod val="75000"/>
                </a:schemeClr>
              </a:solidFill>
              <a:latin typeface="10X10" panose="020D0604000000000000" pitchFamily="50" charset="-127"/>
              <a:ea typeface="10X10" panose="020D0604000000000000" pitchFamily="50" charset="-127"/>
            </a:endParaRPr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357188" y="371475"/>
            <a:ext cx="8391525" cy="969963"/>
          </a:xfrm>
        </p:spPr>
        <p:txBody>
          <a:bodyPr rtlCol="0" anchor="t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3000" b="1" spc="-150" dirty="0">
                <a:solidFill>
                  <a:schemeClr val="bg1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인력개발정책학과 소개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611063" y="1516722"/>
            <a:ext cx="7993385" cy="5008622"/>
            <a:chOff x="611063" y="1516722"/>
            <a:chExt cx="7993385" cy="5008622"/>
          </a:xfrm>
        </p:grpSpPr>
        <p:sp>
          <p:nvSpPr>
            <p:cNvPr id="9" name="직사각형 17"/>
            <p:cNvSpPr>
              <a:spLocks noChangeArrowheads="1"/>
            </p:cNvSpPr>
            <p:nvPr/>
          </p:nvSpPr>
          <p:spPr bwMode="auto">
            <a:xfrm>
              <a:off x="611063" y="1516722"/>
              <a:ext cx="12969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kumimoji="0" lang="ko-KR" altLang="en-US" sz="2000" b="1" dirty="0">
                  <a:latin typeface="10X10" panose="020D0604000000000000" pitchFamily="50" charset="-127"/>
                  <a:ea typeface="10X10" panose="020D0604000000000000" pitchFamily="50" charset="-127"/>
                </a:rPr>
                <a:t> 교육목적 </a:t>
              </a:r>
            </a:p>
          </p:txBody>
        </p:sp>
        <p:sp>
          <p:nvSpPr>
            <p:cNvPr id="10" name="직사각형 19"/>
            <p:cNvSpPr>
              <a:spLocks noChangeArrowheads="1"/>
            </p:cNvSpPr>
            <p:nvPr/>
          </p:nvSpPr>
          <p:spPr bwMode="auto">
            <a:xfrm>
              <a:off x="827584" y="1916832"/>
              <a:ext cx="7776864" cy="1526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kumimoji="0" lang="en-US" altLang="ko-KR" sz="1600" dirty="0">
                  <a:latin typeface="10X10" panose="020D0604000000000000" pitchFamily="50" charset="-127"/>
                  <a:ea typeface="10X10" panose="020D0604000000000000" pitchFamily="50" charset="-127"/>
                </a:rPr>
                <a:t>‘</a:t>
              </a:r>
              <a:r>
                <a:rPr kumimoji="0" lang="ko-KR" altLang="en-US" sz="1600" dirty="0">
                  <a:latin typeface="10X10" panose="020D0604000000000000" pitchFamily="50" charset="-127"/>
                  <a:ea typeface="10X10" panose="020D0604000000000000" pitchFamily="50" charset="-127"/>
                </a:rPr>
                <a:t>국가와 민족을 위하여</a:t>
              </a:r>
              <a:r>
                <a:rPr kumimoji="0" lang="en-US" altLang="ko-KR" sz="1600" dirty="0">
                  <a:latin typeface="10X10" panose="020D0604000000000000" pitchFamily="50" charset="-127"/>
                  <a:ea typeface="10X10" panose="020D0604000000000000" pitchFamily="50" charset="-127"/>
                </a:rPr>
                <a:t>,</a:t>
              </a:r>
              <a:r>
                <a:rPr kumimoji="0" lang="ko-KR" altLang="en-US" sz="1600" dirty="0">
                  <a:latin typeface="10X10" panose="020D0604000000000000" pitchFamily="50" charset="-127"/>
                  <a:ea typeface="10X10" panose="020D0604000000000000" pitchFamily="50" charset="-127"/>
                </a:rPr>
                <a:t> 세계 인류 발전에 기여할 전인적이고 지도적인 여성 배출</a:t>
              </a:r>
              <a:r>
                <a:rPr kumimoji="0" lang="en-US" altLang="ko-KR" sz="1600" dirty="0">
                  <a:latin typeface="10X10" panose="020D0604000000000000" pitchFamily="50" charset="-127"/>
                  <a:ea typeface="10X10" panose="020D0604000000000000" pitchFamily="50" charset="-127"/>
                </a:rPr>
                <a:t>’</a:t>
              </a:r>
              <a:r>
                <a:rPr kumimoji="0" lang="ko-KR" altLang="en-US" sz="1600" dirty="0">
                  <a:latin typeface="10X10" panose="020D0604000000000000" pitchFamily="50" charset="-127"/>
                  <a:ea typeface="10X10" panose="020D0604000000000000" pitchFamily="50" charset="-127"/>
                </a:rPr>
                <a:t>이라는 본교의 교육이념을 바탕으로 글로벌 사회에서 다양한 경험과 역량을 갖춘 인재를 발굴</a:t>
              </a:r>
              <a:r>
                <a:rPr kumimoji="0" lang="en-US" altLang="ko-KR" sz="1600" dirty="0">
                  <a:latin typeface="10X10" panose="020D0604000000000000" pitchFamily="50" charset="-127"/>
                  <a:ea typeface="10X10" panose="020D0604000000000000" pitchFamily="50" charset="-127"/>
                </a:rPr>
                <a:t>‧</a:t>
              </a:r>
              <a:r>
                <a:rPr kumimoji="0" lang="ko-KR" altLang="en-US" sz="1600" dirty="0">
                  <a:latin typeface="10X10" panose="020D0604000000000000" pitchFamily="50" charset="-127"/>
                  <a:ea typeface="10X10" panose="020D0604000000000000" pitchFamily="50" charset="-127"/>
                </a:rPr>
                <a:t>개발하고 이들을 지원할 수 있는 정책들을 개발하고 실행할 수 있는 </a:t>
              </a:r>
              <a:r>
                <a:rPr kumimoji="0" lang="ko-KR" altLang="en-US" sz="1600" b="1" u="sng" dirty="0">
                  <a:latin typeface="10X10" panose="020D0604000000000000" pitchFamily="50" charset="-127"/>
                  <a:ea typeface="10X10" panose="020D0604000000000000" pitchFamily="50" charset="-127"/>
                </a:rPr>
                <a:t>인력개발의 전문가 양성</a:t>
              </a:r>
              <a:r>
                <a:rPr kumimoji="0" lang="ko-KR" altLang="en-US" sz="1600" dirty="0">
                  <a:latin typeface="10X10" panose="020D0604000000000000" pitchFamily="50" charset="-127"/>
                  <a:ea typeface="10X10" panose="020D0604000000000000" pitchFamily="50" charset="-127"/>
                </a:rPr>
                <a:t>하는 것을 목적으로 한다</a:t>
              </a:r>
              <a:r>
                <a:rPr kumimoji="0" lang="en-US" altLang="ko-KR" sz="1600" dirty="0">
                  <a:latin typeface="10X10" panose="020D0604000000000000" pitchFamily="50" charset="-127"/>
                  <a:ea typeface="10X10" panose="020D0604000000000000" pitchFamily="50" charset="-127"/>
                </a:rPr>
                <a:t>.</a:t>
              </a:r>
              <a:endParaRPr kumimoji="0" lang="ko-KR" altLang="en-US" sz="1600" dirty="0">
                <a:latin typeface="10X10" panose="020D0604000000000000" pitchFamily="50" charset="-127"/>
                <a:ea typeface="10X10" panose="020D0604000000000000" pitchFamily="50" charset="-127"/>
              </a:endParaRPr>
            </a:p>
          </p:txBody>
        </p:sp>
        <p:sp>
          <p:nvSpPr>
            <p:cNvPr id="13" name="직사각형 17"/>
            <p:cNvSpPr>
              <a:spLocks noChangeArrowheads="1"/>
            </p:cNvSpPr>
            <p:nvPr/>
          </p:nvSpPr>
          <p:spPr bwMode="auto">
            <a:xfrm>
              <a:off x="618522" y="3715982"/>
              <a:ext cx="12969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kumimoji="0" lang="ko-KR" altLang="en-US" sz="2000" b="1" dirty="0">
                  <a:latin typeface="10X10" panose="020D0604000000000000" pitchFamily="50" charset="-127"/>
                  <a:ea typeface="10X10" panose="020D0604000000000000" pitchFamily="50" charset="-127"/>
                </a:rPr>
                <a:t> 교육목표</a:t>
              </a:r>
            </a:p>
          </p:txBody>
        </p:sp>
        <p:sp>
          <p:nvSpPr>
            <p:cNvPr id="14" name="직사각형 19"/>
            <p:cNvSpPr>
              <a:spLocks noChangeArrowheads="1"/>
            </p:cNvSpPr>
            <p:nvPr/>
          </p:nvSpPr>
          <p:spPr bwMode="auto">
            <a:xfrm>
              <a:off x="827584" y="4260108"/>
              <a:ext cx="7776864" cy="2265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9pPr>
            </a:lstStyle>
            <a:p>
              <a:pPr marL="342900" indent="-342900" eaLnBrk="1" hangingPunct="1">
                <a:lnSpc>
                  <a:spcPct val="150000"/>
                </a:lnSpc>
                <a:spcBef>
                  <a:spcPct val="0"/>
                </a:spcBef>
                <a:buFont typeface="+mj-lt"/>
                <a:buAutoNum type="arabicParenR"/>
              </a:pPr>
              <a:r>
                <a:rPr kumimoji="0" lang="ko-KR" altLang="en-US" sz="1600" dirty="0">
                  <a:latin typeface="10X10" panose="020D0604000000000000" pitchFamily="50" charset="-127"/>
                  <a:ea typeface="10X10" panose="020D0604000000000000" pitchFamily="50" charset="-127"/>
                </a:rPr>
                <a:t>인력개발과 관련된 제반 이론 및 지식 체계를 습득하고 이를 현장에 적용할 수 있는 능력을 개발한다</a:t>
              </a:r>
              <a:r>
                <a:rPr kumimoji="0" lang="en-US" altLang="ko-KR" sz="1600" dirty="0">
                  <a:latin typeface="10X10" panose="020D0604000000000000" pitchFamily="50" charset="-127"/>
                  <a:ea typeface="10X10" panose="020D0604000000000000" pitchFamily="50" charset="-127"/>
                </a:rPr>
                <a:t>.</a:t>
              </a:r>
            </a:p>
            <a:p>
              <a:pPr marL="342900" indent="-342900" eaLnBrk="1" hangingPunct="1">
                <a:lnSpc>
                  <a:spcPct val="150000"/>
                </a:lnSpc>
                <a:spcBef>
                  <a:spcPct val="0"/>
                </a:spcBef>
                <a:buFont typeface="+mj-lt"/>
                <a:buAutoNum type="arabicParenR"/>
              </a:pPr>
              <a:r>
                <a:rPr kumimoji="0" lang="ko-KR" altLang="en-US" sz="1600" dirty="0">
                  <a:latin typeface="10X10" panose="020D0604000000000000" pitchFamily="50" charset="-127"/>
                  <a:ea typeface="10X10" panose="020D0604000000000000" pitchFamily="50" charset="-127"/>
                </a:rPr>
                <a:t>인력개발 전문분야에서 탁월한 성과를 창출하고 지역사회 발전과 국가 경쟁력</a:t>
              </a:r>
              <a:r>
                <a:rPr kumimoji="0" lang="en-US" altLang="ko-KR" sz="1600" dirty="0">
                  <a:latin typeface="10X10" panose="020D0604000000000000" pitchFamily="50" charset="-127"/>
                  <a:ea typeface="10X10" panose="020D0604000000000000" pitchFamily="50" charset="-127"/>
                </a:rPr>
                <a:t> </a:t>
              </a:r>
              <a:r>
                <a:rPr kumimoji="0" lang="ko-KR" altLang="en-US" sz="1600" dirty="0">
                  <a:latin typeface="10X10" panose="020D0604000000000000" pitchFamily="50" charset="-127"/>
                  <a:ea typeface="10X10" panose="020D0604000000000000" pitchFamily="50" charset="-127"/>
                </a:rPr>
                <a:t>향상에도 기여할 수 있도록 폭넓은 시각과 다양한 경험을 향상한다</a:t>
              </a:r>
              <a:r>
                <a:rPr kumimoji="0" lang="en-US" altLang="ko-KR" sz="1600" dirty="0">
                  <a:latin typeface="10X10" panose="020D0604000000000000" pitchFamily="50" charset="-127"/>
                  <a:ea typeface="10X10" panose="020D0604000000000000" pitchFamily="50" charset="-127"/>
                </a:rPr>
                <a:t>.</a:t>
              </a:r>
            </a:p>
            <a:p>
              <a:pPr marL="342900" indent="-342900" eaLnBrk="1" hangingPunct="1">
                <a:lnSpc>
                  <a:spcPct val="150000"/>
                </a:lnSpc>
                <a:spcBef>
                  <a:spcPct val="0"/>
                </a:spcBef>
                <a:buFont typeface="+mj-lt"/>
                <a:buAutoNum type="arabicParenR"/>
              </a:pPr>
              <a:r>
                <a:rPr kumimoji="0" lang="ko-KR" altLang="en-US" sz="1600" dirty="0">
                  <a:latin typeface="10X10" panose="020D0604000000000000" pitchFamily="50" charset="-127"/>
                  <a:ea typeface="10X10" panose="020D0604000000000000" pitchFamily="50" charset="-127"/>
                </a:rPr>
                <a:t>인력개발과 관련된 이론과 실제를 바탕으로 인력개발의 제반 이론을 적용하는</a:t>
              </a:r>
              <a:r>
                <a:rPr kumimoji="0" lang="en-US" altLang="ko-KR" sz="1600" dirty="0">
                  <a:latin typeface="10X10" panose="020D0604000000000000" pitchFamily="50" charset="-127"/>
                  <a:ea typeface="10X10" panose="020D0604000000000000" pitchFamily="50" charset="-127"/>
                </a:rPr>
                <a:t> </a:t>
              </a:r>
              <a:r>
                <a:rPr kumimoji="0" lang="ko-KR" altLang="en-US" sz="1600" dirty="0" err="1">
                  <a:latin typeface="10X10" panose="020D0604000000000000" pitchFamily="50" charset="-127"/>
                  <a:ea typeface="10X10" panose="020D0604000000000000" pitchFamily="50" charset="-127"/>
                </a:rPr>
                <a:t>능력뿐만</a:t>
              </a:r>
              <a:r>
                <a:rPr kumimoji="0" lang="ko-KR" altLang="en-US" sz="1600" dirty="0">
                  <a:latin typeface="10X10" panose="020D0604000000000000" pitchFamily="50" charset="-127"/>
                  <a:ea typeface="10X10" panose="020D0604000000000000" pitchFamily="50" charset="-127"/>
                </a:rPr>
                <a:t> 아니라 관련 인력도 체계적으로 양성할 수 있는 능력을 겸비한다</a:t>
              </a:r>
              <a:r>
                <a:rPr kumimoji="0" lang="en-US" altLang="ko-KR" sz="1600" dirty="0">
                  <a:latin typeface="10X10" panose="020D0604000000000000" pitchFamily="50" charset="-127"/>
                  <a:ea typeface="10X10" panose="020D0604000000000000" pitchFamily="50" charset="-127"/>
                </a:rPr>
                <a:t>.</a:t>
              </a:r>
              <a:endParaRPr kumimoji="0" lang="ko-KR" altLang="en-US" sz="1600" dirty="0">
                <a:latin typeface="10X10" panose="020D0604000000000000" pitchFamily="50" charset="-127"/>
                <a:ea typeface="10X10" panose="020D0604000000000000" pitchFamily="50" charset="-127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403417"/>
              </p:ext>
            </p:extLst>
          </p:nvPr>
        </p:nvGraphicFramePr>
        <p:xfrm>
          <a:off x="323528" y="1412776"/>
          <a:ext cx="8496622" cy="530729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1158825572"/>
                    </a:ext>
                  </a:extLst>
                </a:gridCol>
                <a:gridCol w="6696422">
                  <a:extLst>
                    <a:ext uri="{9D8B030D-6E8A-4147-A177-3AD203B41FA5}">
                      <a16:colId xmlns:a16="http://schemas.microsoft.com/office/drawing/2014/main" val="191825895"/>
                    </a:ext>
                  </a:extLst>
                </a:gridCol>
              </a:tblGrid>
              <a:tr h="29333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latin typeface="10X10" panose="020B0600000101010101" charset="-127"/>
                          <a:ea typeface="10X10" panose="020B0600000101010101" charset="-127"/>
                        </a:rPr>
                        <a:t>과목명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latin typeface="10X10" panose="020B0600000101010101" charset="-127"/>
                          <a:ea typeface="10X10" panose="020B0600000101010101" charset="-127"/>
                        </a:rPr>
                        <a:t>내용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19527682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latin typeface="10X10" panose="020B0600000101010101" charset="-127"/>
                          <a:ea typeface="10X10" panose="020B0600000101010101" charset="-127"/>
                        </a:rPr>
                        <a:t>인력개발과직업규제</a:t>
                      </a:r>
                      <a:endParaRPr lang="ko-KR" altLang="en-US" sz="1200" b="1" i="0" dirty="0">
                        <a:solidFill>
                          <a:schemeClr val="tx1"/>
                        </a:solidFill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고도의 전문지식과 기술을 이용하여 서비스를 제공하는 전문적인 직업분야로서의 인력개발 담당자들을 대상으로 하는 규제들을 유형을 살펴보고</a:t>
                      </a:r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, HR </a:t>
                      </a:r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분야에 종사하는 개인과 기업의 활동을 제약하는 규제들의 관련성을 평가한다</a:t>
                      </a:r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  <a:endParaRPr lang="ko-KR" altLang="en-US" sz="1100" dirty="0"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1958902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글로벌인재정책동향</a:t>
                      </a:r>
                      <a:endParaRPr lang="ko-KR" altLang="en-US" sz="1200" b="1" i="0" u="none" strike="noStrike" dirty="0">
                        <a:effectLst/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인재개발 분야서 국제적 구심점 역할을 하는 세계적 기업과 대학</a:t>
                      </a:r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각국 정부와 국제기구의 정책들을 검토하고 지구촌 공동 번영을 위한 글로벌 협력과 인재 육성 방안을 논의한다</a:t>
                      </a:r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  <a:endParaRPr lang="ko-KR" altLang="en-US" sz="1100" dirty="0"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811715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 dirty="0" err="1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개발원조와</a:t>
                      </a:r>
                      <a:r>
                        <a:rPr lang="ko-KR" altLang="en-US" sz="1200" b="1" u="none" strike="noStrike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 글로벌 협력</a:t>
                      </a:r>
                      <a:endParaRPr lang="ko-KR" altLang="en-US" sz="1200" b="1" i="0" u="none" strike="noStrike" dirty="0">
                        <a:effectLst/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국제개발원조의 메커니즘을 국가 외교정책과 양</a:t>
                      </a:r>
                      <a:r>
                        <a:rPr lang="en-US" altLang="ko-KR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·</a:t>
                      </a:r>
                      <a:r>
                        <a:rPr lang="ko-KR" altLang="en-US" sz="1100" kern="1200" dirty="0" err="1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다자협력</a:t>
                      </a:r>
                      <a:r>
                        <a:rPr lang="ko-KR" altLang="en-US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 수준에서 이론적으로 분석하고 </a:t>
                      </a:r>
                      <a:r>
                        <a:rPr lang="en-US" altLang="ko-KR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2</a:t>
                      </a:r>
                      <a:r>
                        <a:rPr lang="ko-KR" altLang="en-US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차 대전 이후의 주요 사례를 통해 한국의 </a:t>
                      </a:r>
                      <a:r>
                        <a:rPr lang="ko-KR" altLang="en-US" sz="1100" kern="1200" dirty="0" err="1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개발원조와</a:t>
                      </a:r>
                      <a:r>
                        <a:rPr lang="ko-KR" altLang="en-US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 </a:t>
                      </a:r>
                      <a:r>
                        <a:rPr lang="ko-KR" altLang="en-US" sz="1100" kern="1200" dirty="0" err="1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국격</a:t>
                      </a:r>
                      <a:r>
                        <a:rPr lang="ko-KR" altLang="en-US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 향상을 위한 전략적 사고를 배양한다</a:t>
                      </a:r>
                      <a:r>
                        <a:rPr lang="en-US" altLang="ko-KR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  <a:endParaRPr lang="en-US" altLang="ko-KR" sz="1100" kern="1200" dirty="0">
                        <a:solidFill>
                          <a:schemeClr val="dk1"/>
                        </a:solidFill>
                        <a:effectLst/>
                        <a:latin typeface="10X10" panose="020B0600000101010101" charset="-127"/>
                        <a:ea typeface="10X10" panose="020B0600000101010101" charset="-127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60423435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국제경영환경특강</a:t>
                      </a:r>
                      <a:endParaRPr lang="ko-KR" altLang="en-US" sz="1200" b="1" i="0" u="none" strike="noStrike" dirty="0">
                        <a:effectLst/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치열한 국제경쟁상황에서 기업의 대응전략 탐구를 기본 목적으로 기업의 국제활동과 관련된 기본 이론 및 국제경영환경에 관한 전략적 지식을 갖도록 하여 향후 글로벌 </a:t>
                      </a:r>
                      <a:r>
                        <a:rPr lang="en-US" altLang="ko-KR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HR </a:t>
                      </a:r>
                      <a:r>
                        <a:rPr lang="ko-KR" altLang="en-US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이슈에 효과적으로 대응하도록 한다</a:t>
                      </a:r>
                      <a:r>
                        <a:rPr lang="en-US" altLang="ko-KR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  <a:endParaRPr lang="ko-KR" altLang="en-US" sz="1100" kern="1200" dirty="0">
                        <a:solidFill>
                          <a:schemeClr val="dk1"/>
                        </a:solidFill>
                        <a:effectLst/>
                        <a:latin typeface="10X10" panose="020B0600000101010101" charset="-127"/>
                        <a:ea typeface="10X10" panose="020B0600000101010101" charset="-127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41398032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국제커뮤니케이션</a:t>
                      </a:r>
                      <a:endParaRPr lang="ko-KR" altLang="en-US" sz="1200" b="1" i="0" u="none" strike="noStrike" dirty="0">
                        <a:effectLst/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커뮤니케이션 현상에 대한 기초적 이해와 함께 커뮤니케이션의 본질</a:t>
                      </a:r>
                      <a:r>
                        <a:rPr lang="en-US" altLang="ko-KR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주요 개념</a:t>
                      </a:r>
                      <a:r>
                        <a:rPr lang="en-US" altLang="ko-KR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유형별 특성을 중심으로 인간커뮤니케이션 전반에 대한 이해하고 국제커뮤니케이션의 사회 국가적 중요성과 함의를 개괄하고 관련되는 제 이론을 섭렵하도록 한다</a:t>
                      </a:r>
                      <a:r>
                        <a:rPr lang="en-US" altLang="ko-KR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  <a:endParaRPr lang="ko-KR" altLang="en-US" sz="1100" spc="-100" baseline="0" dirty="0"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65808582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창의적사고와 </a:t>
                      </a:r>
                      <a:r>
                        <a:rPr lang="ko-KR" altLang="en-US" sz="1200" b="1" u="none" strike="noStrike" dirty="0" err="1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조직리더십</a:t>
                      </a:r>
                      <a:endParaRPr lang="ko-KR" altLang="en-US" sz="1200" b="1" i="0" u="none" strike="noStrike" dirty="0">
                        <a:effectLst/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기업</a:t>
                      </a:r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국가기관</a:t>
                      </a:r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국제기구 등 제반 사회적 조직체의 직무수행과 사업전략 수립에 있어서 필히 요구되는 창의적 사고능력을 배양하고 </a:t>
                      </a:r>
                      <a:r>
                        <a:rPr lang="ko-KR" altLang="en-US" sz="1100" dirty="0" err="1">
                          <a:latin typeface="10X10" panose="020B0600000101010101" charset="-127"/>
                          <a:ea typeface="10X10" panose="020B0600000101010101" charset="-127"/>
                        </a:rPr>
                        <a:t>자기맞춤형</a:t>
                      </a:r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 리더십을 모색한다</a:t>
                      </a:r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  <a:endParaRPr lang="ko-KR" altLang="en-US" sz="1100" dirty="0"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70392921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사회학적상상력과현대사회론</a:t>
                      </a:r>
                      <a:endParaRPr lang="ko-KR" altLang="en-US" sz="1200" b="1" i="0" u="none" strike="noStrike" dirty="0">
                        <a:effectLst/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사회학적 상상력을 기반으로 우리의 행위가 사회의 구조 및 변동들 즉 문화</a:t>
                      </a:r>
                      <a:r>
                        <a:rPr lang="en-US" altLang="ko-KR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</a:t>
                      </a:r>
                      <a:r>
                        <a:rPr lang="ko-KR" altLang="en-US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가족</a:t>
                      </a:r>
                      <a:r>
                        <a:rPr lang="en-US" altLang="ko-KR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사회화</a:t>
                      </a:r>
                      <a:r>
                        <a:rPr lang="en-US" altLang="ko-KR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사회계급</a:t>
                      </a:r>
                      <a:r>
                        <a:rPr lang="en-US" altLang="ko-KR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kern="1200" dirty="0" err="1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젠더문제</a:t>
                      </a:r>
                      <a:r>
                        <a:rPr lang="en-US" altLang="ko-KR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범죄</a:t>
                      </a:r>
                      <a:r>
                        <a:rPr lang="en-US" altLang="ko-KR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노동시장 등에 의해 어떻게 영향을 받는지 설명하고자 한다</a:t>
                      </a:r>
                      <a:r>
                        <a:rPr lang="en-US" altLang="ko-KR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  <a:endParaRPr lang="ko-KR" altLang="en-US" sz="1100" kern="1200" dirty="0">
                        <a:solidFill>
                          <a:schemeClr val="dk1"/>
                        </a:solidFill>
                        <a:effectLst/>
                        <a:latin typeface="10X10" panose="020B0600000101010101" charset="-127"/>
                        <a:ea typeface="10X10" panose="020B0600000101010101" charset="-127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한국사회구조와 문화의 이해</a:t>
                      </a:r>
                      <a:endParaRPr lang="ko-KR" altLang="en-US" sz="1200" b="1" i="0" u="none" strike="noStrike" dirty="0">
                        <a:effectLst/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한국사회에 대한 사회문화적 이해를 목적으로 개인</a:t>
                      </a:r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,</a:t>
                      </a:r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집단</a:t>
                      </a:r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,</a:t>
                      </a:r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사회간의 상호관계를 심층적으로 분석하여 오늘날의 사회문화적 현상을 보다 </a:t>
                      </a:r>
                      <a:r>
                        <a:rPr lang="ko-KR" altLang="en-US" sz="1100" dirty="0" err="1">
                          <a:latin typeface="10X10" panose="020B0600000101010101" charset="-127"/>
                          <a:ea typeface="10X10" panose="020B0600000101010101" charset="-127"/>
                        </a:rPr>
                        <a:t>성찰적으로</a:t>
                      </a:r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 이해할 수 있는 능력을 배양한다</a:t>
                      </a:r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21358377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핵심역량과인재평가</a:t>
                      </a:r>
                      <a:endParaRPr lang="ko-KR" altLang="en-US" sz="1200" b="1" i="0" u="none" strike="noStrike" dirty="0">
                        <a:effectLst/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조직의 성과를 고도로 향상시키는데 기여하는 개인과 조직의 핵심역량을 및 수준을 진단할 수 있는 성과 중심의 </a:t>
                      </a:r>
                      <a:r>
                        <a:rPr lang="ko-KR" altLang="en-US" sz="1100" spc="-100" baseline="0" dirty="0" err="1">
                          <a:latin typeface="10X10" panose="020B0600000101010101" charset="-127"/>
                          <a:ea typeface="10X10" panose="020B0600000101010101" charset="-127"/>
                        </a:rPr>
                        <a:t>인재평가</a:t>
                      </a:r>
                      <a:r>
                        <a:rPr lang="ko-KR" altLang="en-US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 방법</a:t>
                      </a:r>
                      <a:r>
                        <a:rPr lang="en-US" altLang="ko-KR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역량평가</a:t>
                      </a:r>
                      <a:r>
                        <a:rPr lang="en-US" altLang="ko-KR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조직성과 평가방법들에 관해 논의한다</a:t>
                      </a:r>
                      <a:r>
                        <a:rPr lang="en-US" altLang="ko-KR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. </a:t>
                      </a:r>
                      <a:r>
                        <a:rPr lang="ko-KR" altLang="en-US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이를 통하여 개인의 </a:t>
                      </a:r>
                      <a:r>
                        <a:rPr lang="ko-KR" altLang="en-US" sz="1100" spc="-100" baseline="0" dirty="0" err="1">
                          <a:latin typeface="10X10" panose="020B0600000101010101" charset="-127"/>
                          <a:ea typeface="10X10" panose="020B0600000101010101" charset="-127"/>
                        </a:rPr>
                        <a:t>경력개발과</a:t>
                      </a:r>
                      <a:r>
                        <a:rPr lang="ko-KR" altLang="en-US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 조직의 발전에 기여할 수 있는 방법을 구안한다</a:t>
                      </a:r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  <a:endParaRPr lang="ko-KR" altLang="en-US" sz="1100" dirty="0"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5455983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퍼포먼스컨설팅</a:t>
                      </a:r>
                      <a:endParaRPr lang="ko-KR" altLang="en-US" sz="1200" b="1" i="0" u="none" strike="noStrike" dirty="0">
                        <a:effectLst/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퍼포먼스 컨설팅은 조직의 문제와 원인을 진단하고 교육적</a:t>
                      </a:r>
                      <a:r>
                        <a:rPr lang="en-US" altLang="ko-KR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교육 외의 방법들을 통하여 해결책을 개발 적용하는 과정으로</a:t>
                      </a:r>
                      <a:r>
                        <a:rPr lang="en-US" altLang="ko-KR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본   과정에서는 학생들이 퍼포먼스 컨설팅에 관하여 기본적인 이해와 중요성을 알아보고 실제 컨설팅의 결과물로 제시되는 다양한 전략을 살펴본다</a:t>
                      </a:r>
                      <a:r>
                        <a:rPr lang="en-US" altLang="ko-KR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  <a:endParaRPr lang="ko-KR" altLang="en-US" sz="1100" kern="1200" spc="-100" baseline="0" dirty="0">
                        <a:solidFill>
                          <a:schemeClr val="dk1"/>
                        </a:solidFill>
                        <a:effectLst/>
                        <a:latin typeface="10X10" panose="020B0600000101010101" charset="-127"/>
                        <a:ea typeface="10X10" panose="020B0600000101010101" charset="-127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8882225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글로벌 기업과 인재개발</a:t>
                      </a:r>
                      <a:endParaRPr lang="ko-KR" altLang="en-US" sz="1200" b="1" i="0" u="none" strike="noStrike" dirty="0">
                        <a:effectLst/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본 강좌에서는 세계화의 흐름 속에 영향력과 중요성이 높아지고 있는 글로벌기업들의 경영 이슈들을 글로벌인재정책의 관점에서 살펴보고자 한다</a:t>
                      </a:r>
                      <a:r>
                        <a:rPr lang="en-US" altLang="ko-KR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 </a:t>
                      </a:r>
                      <a:r>
                        <a:rPr lang="ko-KR" altLang="en-US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또한 미래의 지속적인 성장을 위한 중장기적 글로벌인재정책 전략들을 탐색하고 그 방향성에 대하여 다양한 글로벌 기업들의 사례들을 통해 구체적으로 논의한다</a:t>
                      </a:r>
                      <a:r>
                        <a:rPr lang="en-US" altLang="ko-KR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  <a:endParaRPr lang="en-US" altLang="ko-KR" sz="1100" kern="1200" spc="-100" baseline="0" dirty="0">
                        <a:solidFill>
                          <a:schemeClr val="dk1"/>
                        </a:solidFill>
                        <a:effectLst/>
                        <a:latin typeface="10X10" panose="020B0600000101010101" charset="-127"/>
                        <a:ea typeface="10X10" panose="020B0600000101010101" charset="-127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37387686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HRD</a:t>
                      </a:r>
                      <a:r>
                        <a:rPr lang="ko-KR" altLang="en-US" sz="1200" b="1" u="none" strike="noStrike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리더십 개발</a:t>
                      </a:r>
                      <a:endParaRPr lang="ko-KR" altLang="en-US" sz="1200" b="1" i="0" u="none" strike="noStrike" dirty="0">
                        <a:effectLst/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리더십 관련 분야들의 이론과 모델</a:t>
                      </a:r>
                      <a:r>
                        <a:rPr lang="en-US" altLang="ko-KR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리더십의 영향력 과정</a:t>
                      </a:r>
                      <a:r>
                        <a:rPr lang="en-US" altLang="ko-KR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spc="-100" baseline="0" dirty="0" err="1">
                          <a:latin typeface="10X10" panose="020B0600000101010101" charset="-127"/>
                          <a:ea typeface="10X10" panose="020B0600000101010101" charset="-127"/>
                        </a:rPr>
                        <a:t>행동이론과</a:t>
                      </a:r>
                      <a:r>
                        <a:rPr lang="ko-KR" altLang="en-US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 상황이론</a:t>
                      </a:r>
                      <a:r>
                        <a:rPr lang="en-US" altLang="ko-KR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동기부여</a:t>
                      </a:r>
                      <a:r>
                        <a:rPr lang="en-US" altLang="ko-KR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권력</a:t>
                      </a:r>
                      <a:r>
                        <a:rPr lang="en-US" altLang="ko-KR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참여</a:t>
                      </a:r>
                      <a:r>
                        <a:rPr lang="en-US" altLang="ko-KR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의사결정</a:t>
                      </a:r>
                      <a:r>
                        <a:rPr lang="en-US" altLang="ko-KR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조직문화 등의 상관관계를 공부한다</a:t>
                      </a:r>
                      <a:r>
                        <a:rPr lang="en-US" altLang="ko-KR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  <a:r>
                        <a:rPr lang="ko-KR" altLang="en-US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나아가 리더십 과정에 대한 이해가 조직의 보상 구조</a:t>
                      </a:r>
                      <a:r>
                        <a:rPr lang="en-US" altLang="ko-KR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조직변화</a:t>
                      </a:r>
                      <a:r>
                        <a:rPr lang="en-US" altLang="ko-KR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경영혁신 등에 어떻게 적용되고 있는 지를 고찰한다</a:t>
                      </a:r>
                      <a:r>
                        <a:rPr lang="en-US" altLang="ko-KR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  <a:endParaRPr lang="ko-KR" altLang="en-US" sz="1100" spc="-100" baseline="0" dirty="0"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619141856"/>
                  </a:ext>
                </a:extLst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323850" y="333375"/>
            <a:ext cx="8496300" cy="1008063"/>
          </a:xfrm>
          <a:prstGeom prst="rect">
            <a:avLst/>
          </a:prstGeom>
          <a:solidFill>
            <a:srgbClr val="0D2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b="1" dirty="0">
              <a:solidFill>
                <a:schemeClr val="accent2">
                  <a:lumMod val="75000"/>
                </a:schemeClr>
              </a:solidFill>
              <a:latin typeface="10X10" panose="020D0604000000000000" pitchFamily="50" charset="-127"/>
              <a:ea typeface="10X10" panose="020D0604000000000000" pitchFamily="50" charset="-127"/>
            </a:endParaRPr>
          </a:p>
        </p:txBody>
      </p:sp>
      <p:sp>
        <p:nvSpPr>
          <p:cNvPr id="8" name="제목 17"/>
          <p:cNvSpPr txBox="1">
            <a:spLocks/>
          </p:cNvSpPr>
          <p:nvPr/>
        </p:nvSpPr>
        <p:spPr>
          <a:xfrm>
            <a:off x="395288" y="414338"/>
            <a:ext cx="8229600" cy="1143000"/>
          </a:xfrm>
          <a:prstGeom prst="rect">
            <a:avLst/>
          </a:prstGeom>
        </p:spPr>
        <p:txBody>
          <a:bodyPr anchor="t"/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defRPr>
            </a:lvl9pPr>
          </a:lstStyle>
          <a:p>
            <a:pPr algn="l" eaLnBrk="1" hangingPunct="1"/>
            <a:r>
              <a:rPr lang="ko-KR" altLang="en-US" sz="3000" b="1" dirty="0">
                <a:solidFill>
                  <a:schemeClr val="bg1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인력개발정책학과 </a:t>
            </a:r>
            <a:r>
              <a:rPr kumimoji="0" lang="ko-KR" altLang="en-US" sz="3000" b="1" dirty="0">
                <a:solidFill>
                  <a:schemeClr val="bg1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교과목</a:t>
            </a:r>
            <a:r>
              <a:rPr kumimoji="0" lang="en-US" altLang="ko-KR" sz="3000" b="1" dirty="0">
                <a:solidFill>
                  <a:schemeClr val="bg1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_1</a:t>
            </a:r>
            <a:endParaRPr kumimoji="0" lang="ko-KR" altLang="en-US" sz="3000" b="1" dirty="0">
              <a:solidFill>
                <a:schemeClr val="bg1"/>
              </a:solidFill>
              <a:latin typeface="10X10" panose="020D0604000000000000" pitchFamily="50" charset="-127"/>
              <a:ea typeface="10X10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63712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23850" y="333375"/>
            <a:ext cx="8496300" cy="1008063"/>
          </a:xfrm>
          <a:prstGeom prst="rect">
            <a:avLst/>
          </a:prstGeom>
          <a:solidFill>
            <a:srgbClr val="0D2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chemeClr val="accent2">
                  <a:lumMod val="75000"/>
                </a:schemeClr>
              </a:solidFill>
              <a:latin typeface="10X10" panose="020D0604000000000000" pitchFamily="50" charset="-127"/>
              <a:ea typeface="10X10" panose="020D0604000000000000" pitchFamily="50" charset="-127"/>
            </a:endParaRPr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357188" y="371475"/>
            <a:ext cx="8391525" cy="969963"/>
          </a:xfrm>
        </p:spPr>
        <p:txBody>
          <a:bodyPr rtlCol="0" anchor="t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3600" b="1" spc="-150" dirty="0">
                <a:solidFill>
                  <a:schemeClr val="bg1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순서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539552" y="1406381"/>
            <a:ext cx="8136904" cy="5198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kumimoji="0" lang="ko-KR" altLang="en-US" sz="2400" b="1" spc="-80" dirty="0">
                <a:latin typeface="10X10" panose="020D0604000000000000" pitchFamily="50" charset="-127"/>
                <a:ea typeface="10X10" panose="020D0604000000000000" pitchFamily="50" charset="-127"/>
              </a:rPr>
              <a:t>대학원 소개</a:t>
            </a:r>
            <a:endParaRPr kumimoji="0" lang="en-US" altLang="ko-KR" sz="2400" b="1" spc="-80" dirty="0">
              <a:latin typeface="10X10" panose="020D0604000000000000" pitchFamily="50" charset="-127"/>
              <a:ea typeface="10X10" panose="020D0604000000000000" pitchFamily="50" charset="-127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kumimoji="0" lang="en-US" altLang="ko-KR" sz="2400" b="1" spc="-80" dirty="0">
              <a:latin typeface="10X10" panose="020D0604000000000000" pitchFamily="50" charset="-127"/>
              <a:ea typeface="10X10" panose="020D0604000000000000" pitchFamily="50" charset="-127"/>
            </a:endParaRP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kumimoji="0" lang="ko-KR" altLang="en-US" sz="2000" spc="-80" dirty="0">
                <a:latin typeface="10X10" panose="020D0604000000000000" pitchFamily="50" charset="-127"/>
                <a:ea typeface="10X10" panose="020D0604000000000000" pitchFamily="50" charset="-127"/>
              </a:rPr>
              <a:t>공통 운영 안내   </a:t>
            </a:r>
            <a:r>
              <a:rPr kumimoji="0" lang="en-US" altLang="ko-KR" sz="2000" spc="-80" dirty="0">
                <a:latin typeface="10X10" panose="020D0604000000000000" pitchFamily="50" charset="-127"/>
                <a:ea typeface="10X10" panose="020D0604000000000000" pitchFamily="50" charset="-127"/>
              </a:rPr>
              <a:t>1) </a:t>
            </a:r>
            <a:r>
              <a:rPr kumimoji="0" lang="ko-KR" altLang="en-US" sz="2000" spc="-80" dirty="0">
                <a:latin typeface="10X10" panose="020D0604000000000000" pitchFamily="50" charset="-127"/>
                <a:ea typeface="10X10" panose="020D0604000000000000" pitchFamily="50" charset="-127"/>
              </a:rPr>
              <a:t>학과간 협동과정    </a:t>
            </a:r>
            <a:r>
              <a:rPr kumimoji="0" lang="en-US" altLang="ko-KR" sz="2000" spc="-80" dirty="0">
                <a:latin typeface="10X10" panose="020D0604000000000000" pitchFamily="50" charset="-127"/>
                <a:ea typeface="10X10" panose="020D0604000000000000" pitchFamily="50" charset="-127"/>
              </a:rPr>
              <a:t>2) </a:t>
            </a:r>
            <a:r>
              <a:rPr kumimoji="0" lang="ko-KR" altLang="en-US" sz="2000" spc="-80" dirty="0">
                <a:latin typeface="10X10" panose="020D0604000000000000" pitchFamily="50" charset="-127"/>
                <a:ea typeface="10X10" panose="020D0604000000000000" pitchFamily="50" charset="-127"/>
              </a:rPr>
              <a:t>교수진          </a:t>
            </a:r>
            <a:r>
              <a:rPr kumimoji="0" lang="en-US" altLang="ko-KR" sz="2000" spc="-80" dirty="0">
                <a:latin typeface="10X10" panose="020D0604000000000000" pitchFamily="50" charset="-127"/>
                <a:ea typeface="10X10" panose="020D0604000000000000" pitchFamily="50" charset="-127"/>
              </a:rPr>
              <a:t>3) </a:t>
            </a:r>
            <a:r>
              <a:rPr kumimoji="0" lang="ko-KR" altLang="en-US" sz="2000" spc="-80" dirty="0" err="1">
                <a:latin typeface="10X10" panose="020D0604000000000000" pitchFamily="50" charset="-127"/>
                <a:ea typeface="10X10" panose="020D0604000000000000" pitchFamily="50" charset="-127"/>
              </a:rPr>
              <a:t>학위명</a:t>
            </a:r>
            <a:r>
              <a:rPr kumimoji="0" lang="ko-KR" altLang="en-US" sz="2000" spc="-80" dirty="0">
                <a:latin typeface="10X10" panose="020D0604000000000000" pitchFamily="50" charset="-127"/>
                <a:ea typeface="10X10" panose="020D0604000000000000" pitchFamily="50" charset="-127"/>
              </a:rPr>
              <a:t> 및 학위이수</a:t>
            </a:r>
            <a:endParaRPr kumimoji="0" lang="en-US" altLang="ko-KR" sz="2000" spc="-80" dirty="0">
              <a:latin typeface="10X10" panose="020D0604000000000000" pitchFamily="50" charset="-127"/>
              <a:ea typeface="10X10" panose="020D0604000000000000" pitchFamily="50" charset="-127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spc="-80" dirty="0">
                <a:latin typeface="10X10" panose="020D0604000000000000" pitchFamily="50" charset="-127"/>
                <a:ea typeface="10X10" panose="020D0604000000000000" pitchFamily="50" charset="-127"/>
              </a:rPr>
              <a:t>                                </a:t>
            </a:r>
            <a:r>
              <a:rPr kumimoji="0" lang="ko-KR" altLang="en-US" sz="2000" spc="-80" dirty="0">
                <a:latin typeface="10X10" panose="020D0604000000000000" pitchFamily="50" charset="-127"/>
                <a:ea typeface="10X10" panose="020D0604000000000000" pitchFamily="50" charset="-127"/>
              </a:rPr>
              <a:t>  </a:t>
            </a:r>
            <a:r>
              <a:rPr kumimoji="0" lang="en-US" altLang="ko-KR" sz="2000" spc="-80" dirty="0">
                <a:latin typeface="10X10" panose="020D0604000000000000" pitchFamily="50" charset="-127"/>
                <a:ea typeface="10X10" panose="020D0604000000000000" pitchFamily="50" charset="-127"/>
              </a:rPr>
              <a:t>4) </a:t>
            </a:r>
            <a:r>
              <a:rPr kumimoji="0" lang="ko-KR" altLang="en-US" sz="2000" spc="-80" dirty="0">
                <a:latin typeface="10X10" panose="020D0604000000000000" pitchFamily="50" charset="-127"/>
                <a:ea typeface="10X10" panose="020D0604000000000000" pitchFamily="50" charset="-127"/>
              </a:rPr>
              <a:t>전공필수 교과목    </a:t>
            </a:r>
            <a:r>
              <a:rPr kumimoji="0" lang="en-US" altLang="ko-KR" sz="2000" spc="-80" dirty="0">
                <a:latin typeface="10X10" panose="020D0604000000000000" pitchFamily="50" charset="-127"/>
                <a:ea typeface="10X10" panose="020D0604000000000000" pitchFamily="50" charset="-127"/>
              </a:rPr>
              <a:t>5) </a:t>
            </a:r>
            <a:r>
              <a:rPr kumimoji="0" lang="ko-KR" altLang="en-US" sz="2000" spc="-80" dirty="0">
                <a:latin typeface="10X10" panose="020D0604000000000000" pitchFamily="50" charset="-127"/>
                <a:ea typeface="10X10" panose="020D0604000000000000" pitchFamily="50" charset="-127"/>
              </a:rPr>
              <a:t>장학제도      </a:t>
            </a:r>
            <a:r>
              <a:rPr kumimoji="0" lang="en-US" altLang="ko-KR" sz="2000" spc="-80" dirty="0">
                <a:latin typeface="10X10" panose="020D0604000000000000" pitchFamily="50" charset="-127"/>
                <a:ea typeface="10X10" panose="020D0604000000000000" pitchFamily="50" charset="-127"/>
              </a:rPr>
              <a:t>6) </a:t>
            </a:r>
            <a:r>
              <a:rPr kumimoji="0" lang="ko-KR" altLang="en-US" sz="2000" spc="-80" dirty="0">
                <a:latin typeface="10X10" panose="020D0604000000000000" pitchFamily="50" charset="-127"/>
                <a:ea typeface="10X10" panose="020D0604000000000000" pitchFamily="50" charset="-127"/>
              </a:rPr>
              <a:t>대학원 행사</a:t>
            </a:r>
            <a:endParaRPr kumimoji="0" lang="en-US" altLang="ko-KR" sz="2000" spc="-80" dirty="0">
              <a:latin typeface="10X10" panose="020D0604000000000000" pitchFamily="50" charset="-127"/>
              <a:ea typeface="10X10" panose="020D0604000000000000" pitchFamily="50" charset="-127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spc="-80" dirty="0">
                <a:latin typeface="10X10" panose="020D0604000000000000" pitchFamily="50" charset="-127"/>
                <a:ea typeface="10X10" panose="020D0604000000000000" pitchFamily="50" charset="-127"/>
              </a:rPr>
              <a:t>2.   </a:t>
            </a:r>
            <a:r>
              <a:rPr kumimoji="0" lang="ko-KR" altLang="en-US" sz="2000" spc="-80" dirty="0">
                <a:latin typeface="10X10" panose="020D0604000000000000" pitchFamily="50" charset="-127"/>
                <a:ea typeface="10X10" panose="020D0604000000000000" pitchFamily="50" charset="-127"/>
              </a:rPr>
              <a:t>학과</a:t>
            </a:r>
            <a:r>
              <a:rPr kumimoji="0" lang="en-US" altLang="ko-KR" sz="2000" spc="-80" dirty="0">
                <a:latin typeface="10X10" panose="020D0604000000000000" pitchFamily="50" charset="-127"/>
                <a:ea typeface="10X10" panose="020D0604000000000000" pitchFamily="50" charset="-127"/>
              </a:rPr>
              <a:t> </a:t>
            </a:r>
            <a:r>
              <a:rPr kumimoji="0" lang="ko-KR" altLang="en-US" sz="2000" spc="-80" dirty="0">
                <a:latin typeface="10X10" panose="020D0604000000000000" pitchFamily="50" charset="-127"/>
                <a:ea typeface="10X10" panose="020D0604000000000000" pitchFamily="50" charset="-127"/>
              </a:rPr>
              <a:t>소개</a:t>
            </a:r>
            <a:endParaRPr kumimoji="0" lang="en-US" altLang="ko-KR" sz="2000" spc="-80" dirty="0">
              <a:latin typeface="10X10" panose="020D0604000000000000" pitchFamily="50" charset="-127"/>
              <a:ea typeface="10X10" panose="020D0604000000000000" pitchFamily="50" charset="-127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spc="-80" dirty="0">
                <a:latin typeface="10X10" panose="020D0604000000000000" pitchFamily="50" charset="-127"/>
                <a:ea typeface="10X10" panose="020D0604000000000000" pitchFamily="50" charset="-127"/>
              </a:rPr>
              <a:t>  </a:t>
            </a:r>
            <a:r>
              <a:rPr kumimoji="0" lang="ko-KR" altLang="en-US" sz="2000" spc="-80" dirty="0">
                <a:latin typeface="10X10" panose="020D0604000000000000" pitchFamily="50" charset="-127"/>
                <a:ea typeface="10X10" panose="020D0604000000000000" pitchFamily="50" charset="-127"/>
              </a:rPr>
              <a:t>▶</a:t>
            </a:r>
            <a:r>
              <a:rPr kumimoji="0" lang="en-US" altLang="ko-KR" sz="2000" spc="-80" dirty="0">
                <a:latin typeface="10X10" panose="020D0604000000000000" pitchFamily="50" charset="-127"/>
                <a:ea typeface="10X10" panose="020D0604000000000000" pitchFamily="50" charset="-127"/>
              </a:rPr>
              <a:t> </a:t>
            </a:r>
            <a:r>
              <a:rPr kumimoji="0" lang="ko-KR" altLang="en-US" sz="2000" spc="-80" dirty="0">
                <a:latin typeface="10X10" panose="020D0604000000000000" pitchFamily="50" charset="-127"/>
                <a:ea typeface="10X10" panose="020D0604000000000000" pitchFamily="50" charset="-127"/>
              </a:rPr>
              <a:t>행정학과</a:t>
            </a:r>
            <a:r>
              <a:rPr kumimoji="0" lang="en-US" altLang="ko-KR" sz="2000" spc="-80" dirty="0">
                <a:latin typeface="10X10" panose="020D0604000000000000" pitchFamily="50" charset="-127"/>
                <a:ea typeface="10X10" panose="020D0604000000000000" pitchFamily="50" charset="-127"/>
              </a:rPr>
              <a:t>  1) </a:t>
            </a:r>
            <a:r>
              <a:rPr kumimoji="0" lang="ko-KR" altLang="en-US" sz="2000" spc="-80" dirty="0">
                <a:latin typeface="10X10" panose="020D0604000000000000" pitchFamily="50" charset="-127"/>
                <a:ea typeface="10X10" panose="020D0604000000000000" pitchFamily="50" charset="-127"/>
              </a:rPr>
              <a:t>교육목적과 교육목표   </a:t>
            </a:r>
            <a:r>
              <a:rPr kumimoji="0" lang="en-US" altLang="ko-KR" sz="2000" spc="-80" dirty="0">
                <a:latin typeface="10X10" panose="020D0604000000000000" pitchFamily="50" charset="-127"/>
                <a:ea typeface="10X10" panose="020D0604000000000000" pitchFamily="50" charset="-127"/>
              </a:rPr>
              <a:t>2) </a:t>
            </a:r>
            <a:r>
              <a:rPr kumimoji="0" lang="ko-KR" altLang="en-US" sz="2000" spc="-80" dirty="0">
                <a:latin typeface="10X10" panose="020D0604000000000000" pitchFamily="50" charset="-127"/>
                <a:ea typeface="10X10" panose="020D0604000000000000" pitchFamily="50" charset="-127"/>
              </a:rPr>
              <a:t>교육과정  </a:t>
            </a:r>
            <a:r>
              <a:rPr kumimoji="0" lang="en-US" altLang="ko-KR" sz="2000" spc="-80" dirty="0">
                <a:latin typeface="10X10" panose="020D0604000000000000" pitchFamily="50" charset="-127"/>
                <a:ea typeface="10X10" panose="020D0604000000000000" pitchFamily="50" charset="-127"/>
              </a:rPr>
              <a:t>3) </a:t>
            </a:r>
            <a:r>
              <a:rPr kumimoji="0" lang="ko-KR" altLang="en-US" sz="2000" spc="-80" dirty="0">
                <a:latin typeface="10X10" panose="020D0604000000000000" pitchFamily="50" charset="-127"/>
                <a:ea typeface="10X10" panose="020D0604000000000000" pitchFamily="50" charset="-127"/>
              </a:rPr>
              <a:t>다문화사회전문가 </a:t>
            </a:r>
            <a:r>
              <a:rPr kumimoji="0" lang="en-US" altLang="ko-KR" sz="2000" spc="-80" dirty="0">
                <a:latin typeface="10X10" panose="020D0604000000000000" pitchFamily="50" charset="-127"/>
                <a:ea typeface="10X10" panose="020D0604000000000000" pitchFamily="50" charset="-127"/>
              </a:rPr>
              <a:t>1</a:t>
            </a:r>
            <a:r>
              <a:rPr kumimoji="0" lang="ko-KR" altLang="en-US" sz="2000" spc="-80" dirty="0">
                <a:latin typeface="10X10" panose="020D0604000000000000" pitchFamily="50" charset="-127"/>
                <a:ea typeface="10X10" panose="020D0604000000000000" pitchFamily="50" charset="-127"/>
              </a:rPr>
              <a:t>급 과정</a:t>
            </a:r>
            <a:r>
              <a:rPr kumimoji="0" lang="en-US" altLang="ko-KR" sz="2000" spc="-80" dirty="0">
                <a:latin typeface="10X10" panose="020D0604000000000000" pitchFamily="50" charset="-127"/>
                <a:ea typeface="10X10" panose="020D0604000000000000" pitchFamily="50" charset="-127"/>
              </a:rPr>
              <a:t>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spc="-80" dirty="0">
                <a:latin typeface="10X10" panose="020D0604000000000000" pitchFamily="50" charset="-127"/>
                <a:ea typeface="10X10" panose="020D0604000000000000" pitchFamily="50" charset="-127"/>
              </a:rPr>
              <a:t>  </a:t>
            </a:r>
            <a:r>
              <a:rPr kumimoji="0" lang="ko-KR" altLang="en-US" sz="2000" spc="-80" dirty="0">
                <a:latin typeface="10X10" panose="020D0604000000000000" pitchFamily="50" charset="-127"/>
                <a:ea typeface="10X10" panose="020D0604000000000000" pitchFamily="50" charset="-127"/>
              </a:rPr>
              <a:t>▶ 인력개발정책학과 </a:t>
            </a:r>
            <a:r>
              <a:rPr kumimoji="0" lang="en-US" altLang="ko-KR" sz="2000" spc="-80" dirty="0">
                <a:latin typeface="10X10" panose="020D0604000000000000" pitchFamily="50" charset="-127"/>
                <a:ea typeface="10X10" panose="020D0604000000000000" pitchFamily="50" charset="-127"/>
              </a:rPr>
              <a:t>1) </a:t>
            </a:r>
            <a:r>
              <a:rPr kumimoji="0" lang="ko-KR" altLang="en-US" sz="2000" spc="-80" dirty="0">
                <a:latin typeface="10X10" panose="020D0604000000000000" pitchFamily="50" charset="-127"/>
                <a:ea typeface="10X10" panose="020D0604000000000000" pitchFamily="50" charset="-127"/>
              </a:rPr>
              <a:t>교육목적과 교육목표   </a:t>
            </a:r>
            <a:r>
              <a:rPr kumimoji="0" lang="en-US" altLang="ko-KR" sz="2000" spc="-80" dirty="0">
                <a:latin typeface="10X10" panose="020D0604000000000000" pitchFamily="50" charset="-127"/>
                <a:ea typeface="10X10" panose="020D0604000000000000" pitchFamily="50" charset="-127"/>
              </a:rPr>
              <a:t>2) </a:t>
            </a:r>
            <a:r>
              <a:rPr kumimoji="0" lang="ko-KR" altLang="en-US" sz="2000" spc="-80" dirty="0">
                <a:latin typeface="10X10" panose="020D0604000000000000" pitchFamily="50" charset="-127"/>
                <a:ea typeface="10X10" panose="020D0604000000000000" pitchFamily="50" charset="-127"/>
              </a:rPr>
              <a:t>교육과정 </a:t>
            </a:r>
            <a:endParaRPr kumimoji="0" lang="en-US" altLang="ko-KR" sz="2000" spc="-80" dirty="0">
              <a:latin typeface="10X10" panose="020D0604000000000000" pitchFamily="50" charset="-127"/>
              <a:ea typeface="10X10" panose="020D0604000000000000" pitchFamily="50" charset="-127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spc="-80" dirty="0">
                <a:latin typeface="10X10" panose="020D0604000000000000" pitchFamily="50" charset="-127"/>
                <a:ea typeface="10X10" panose="020D0604000000000000" pitchFamily="50" charset="-127"/>
              </a:rPr>
              <a:t>3.   </a:t>
            </a:r>
            <a:r>
              <a:rPr kumimoji="0" lang="ko-KR" altLang="en-US" sz="2000" spc="-80" dirty="0">
                <a:latin typeface="10X10" panose="020D0604000000000000" pitchFamily="50" charset="-127"/>
                <a:ea typeface="10X10" panose="020D0604000000000000" pitchFamily="50" charset="-127"/>
              </a:rPr>
              <a:t>기타 안내</a:t>
            </a:r>
            <a:endParaRPr kumimoji="0" lang="en-US" altLang="ko-KR" sz="2000" spc="-80" dirty="0">
              <a:latin typeface="10X10" panose="020D0604000000000000" pitchFamily="50" charset="-127"/>
              <a:ea typeface="10X10" panose="020D0604000000000000" pitchFamily="50" charset="-127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spc="-80" dirty="0">
                <a:latin typeface="10X10" panose="020D0604000000000000" pitchFamily="50" charset="-127"/>
                <a:ea typeface="10X10" panose="020D0604000000000000" pitchFamily="50" charset="-127"/>
              </a:rPr>
              <a:t>      1) </a:t>
            </a:r>
            <a:r>
              <a:rPr kumimoji="0" lang="ko-KR" altLang="en-US" sz="2000" spc="-80" dirty="0">
                <a:latin typeface="10X10" panose="020D0604000000000000" pitchFamily="50" charset="-127"/>
                <a:ea typeface="10X10" panose="020D0604000000000000" pitchFamily="50" charset="-127"/>
              </a:rPr>
              <a:t>국내외 </a:t>
            </a:r>
            <a:r>
              <a:rPr kumimoji="0" lang="ko-KR" altLang="en-US" sz="2000" spc="-80" dirty="0" err="1">
                <a:latin typeface="10X10" panose="020D0604000000000000" pitchFamily="50" charset="-127"/>
                <a:ea typeface="10X10" panose="020D0604000000000000" pitchFamily="50" charset="-127"/>
              </a:rPr>
              <a:t>논문실적</a:t>
            </a:r>
            <a:r>
              <a:rPr kumimoji="0" lang="ko-KR" altLang="en-US" sz="2000" spc="-80" dirty="0">
                <a:latin typeface="10X10" panose="020D0604000000000000" pitchFamily="50" charset="-127"/>
                <a:ea typeface="10X10" panose="020D0604000000000000" pitchFamily="50" charset="-127"/>
              </a:rPr>
              <a:t>         </a:t>
            </a:r>
            <a:r>
              <a:rPr kumimoji="0" lang="en-US" altLang="ko-KR" sz="2000" spc="-80" dirty="0">
                <a:latin typeface="10X10" panose="020D0604000000000000" pitchFamily="50" charset="-127"/>
                <a:ea typeface="10X10" panose="020D0604000000000000" pitchFamily="50" charset="-127"/>
              </a:rPr>
              <a:t>2) </a:t>
            </a:r>
            <a:r>
              <a:rPr kumimoji="0" lang="ko-KR" altLang="en-US" sz="2000" spc="-80" dirty="0">
                <a:latin typeface="10X10" panose="020D0604000000000000" pitchFamily="50" charset="-127"/>
                <a:ea typeface="10X10" panose="020D0604000000000000" pitchFamily="50" charset="-127"/>
              </a:rPr>
              <a:t>졸업생 현황</a:t>
            </a:r>
            <a:endParaRPr kumimoji="0" lang="en-US" altLang="ko-KR" sz="2000" spc="-80" dirty="0">
              <a:latin typeface="10X10" panose="020D0604000000000000" pitchFamily="50" charset="-127"/>
              <a:ea typeface="10X10" panose="020D0604000000000000" pitchFamily="50" charset="-127"/>
            </a:endParaRP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kumimoji="0" lang="en-US" altLang="ko-KR" sz="2000" b="1" spc="-80" dirty="0">
              <a:latin typeface="10X10" panose="020D0604000000000000" pitchFamily="50" charset="-127"/>
              <a:ea typeface="10X10" panose="020D0604000000000000" pitchFamily="50" charset="-127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kumimoji="0" lang="en-US" altLang="ko-KR" sz="2400" b="1" spc="-80" dirty="0">
                <a:solidFill>
                  <a:srgbClr val="0D2D84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2026</a:t>
            </a:r>
            <a:r>
              <a:rPr kumimoji="0" lang="ko-KR" altLang="en-US" sz="2400" b="1" spc="-80" dirty="0">
                <a:solidFill>
                  <a:srgbClr val="0D2D84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학년도 후기 대학원 입시 주요일정</a:t>
            </a:r>
            <a:endParaRPr kumimoji="0" lang="en-US" altLang="ko-KR" sz="2400" b="1" spc="-80" dirty="0">
              <a:solidFill>
                <a:srgbClr val="0D2D84"/>
              </a:solidFill>
              <a:latin typeface="10X10" panose="020D0604000000000000" pitchFamily="50" charset="-127"/>
              <a:ea typeface="10X10" panose="020D0604000000000000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6400" y="5256420"/>
            <a:ext cx="1113750" cy="13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88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802065"/>
              </p:ext>
            </p:extLst>
          </p:nvPr>
        </p:nvGraphicFramePr>
        <p:xfrm>
          <a:off x="323528" y="1477476"/>
          <a:ext cx="8496622" cy="49758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1158825572"/>
                    </a:ext>
                  </a:extLst>
                </a:gridCol>
                <a:gridCol w="6840438">
                  <a:extLst>
                    <a:ext uri="{9D8B030D-6E8A-4147-A177-3AD203B41FA5}">
                      <a16:colId xmlns:a16="http://schemas.microsoft.com/office/drawing/2014/main" val="191825895"/>
                    </a:ext>
                  </a:extLst>
                </a:gridCol>
              </a:tblGrid>
              <a:tr h="16451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latin typeface="10X10" panose="020B0600000101010101" charset="-127"/>
                          <a:ea typeface="10X10" panose="020B0600000101010101" charset="-127"/>
                        </a:rPr>
                        <a:t>과목명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latin typeface="10X10" panose="020B0600000101010101" charset="-127"/>
                          <a:ea typeface="10X10" panose="020B0600000101010101" charset="-127"/>
                        </a:rPr>
                        <a:t>내용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195276822"/>
                  </a:ext>
                </a:extLst>
              </a:tr>
              <a:tr h="35252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조직문화와 학습조직</a:t>
                      </a:r>
                      <a:endParaRPr lang="ko-KR" altLang="en-US" sz="1200" b="1" i="0" u="none" strike="noStrike" dirty="0">
                        <a:effectLst/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이 과정에서는 조직문화에 대한 이해를 도모하여 조직 성장과 유지 측면에 있어서 그 가치를 확인한다</a:t>
                      </a:r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. </a:t>
                      </a:r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더불어 학습조직을 통하여 구조개혁이나 인원감축에 의한 기존의 혁신이 아닌 조직 구성원들간에 끊임없이 학습을 통한 변화로지속적인 발전을 추구하는 방안을 살펴본다</a:t>
                      </a:r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703929217"/>
                  </a:ext>
                </a:extLst>
              </a:tr>
              <a:tr h="35252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직업심리이해와 활용</a:t>
                      </a:r>
                      <a:endParaRPr lang="ko-KR" altLang="en-US" sz="1200" b="1" i="0" u="none" strike="noStrike" dirty="0">
                        <a:effectLst/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인재들의 커리어 상담에 적용되는 필수 사정도구들의 올바른 적용과 해석</a:t>
                      </a:r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dirty="0" err="1">
                          <a:latin typeface="10X10" panose="020B0600000101010101" charset="-127"/>
                          <a:ea typeface="10X10" panose="020B0600000101010101" charset="-127"/>
                        </a:rPr>
                        <a:t>사정결과의</a:t>
                      </a:r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 통합 등을 비롯한 탁월한 역량을 향상시키고 현장에서 활용 가능한</a:t>
                      </a:r>
                      <a:r>
                        <a:rPr lang="ko-KR" altLang="en-US" sz="1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 </a:t>
                      </a:r>
                      <a:r>
                        <a:rPr lang="ko-KR" altLang="en-US" sz="1100" dirty="0" err="1">
                          <a:latin typeface="10X10" panose="020B0600000101010101" charset="-127"/>
                          <a:ea typeface="10X10" panose="020B0600000101010101" charset="-127"/>
                        </a:rPr>
                        <a:t>커리어사정</a:t>
                      </a:r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 방법을 학습한다</a:t>
                      </a:r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. </a:t>
                      </a:r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또한 업무 경험</a:t>
                      </a:r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피드백</a:t>
                      </a:r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네트워킹</a:t>
                      </a:r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교육훈련등의 결합을 통해 인재의 커리어를 개발하고 확장하는 방법들을 탐색한다</a:t>
                      </a:r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  <a:endParaRPr lang="ko-KR" altLang="en-US" sz="1100" dirty="0"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52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 dirty="0" err="1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조직개발과</a:t>
                      </a:r>
                      <a:r>
                        <a:rPr lang="ko-KR" altLang="en-US" sz="1200" b="1" u="none" strike="noStrike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 변화관리</a:t>
                      </a:r>
                      <a:endParaRPr lang="ko-KR" altLang="en-US" sz="1200" b="1" i="0" u="none" strike="noStrike" dirty="0">
                        <a:effectLst/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본 교과과정에서는 행동과학적 접근법에 근거하여 조직개발의 개념과 특징</a:t>
                      </a:r>
                      <a:r>
                        <a:rPr lang="en-US" altLang="ko-KR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</a:t>
                      </a:r>
                      <a:r>
                        <a:rPr lang="ko-KR" altLang="en-US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다양한 이론적 관점을 알아본다</a:t>
                      </a:r>
                      <a:r>
                        <a:rPr lang="en-US" altLang="ko-KR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 </a:t>
                      </a:r>
                      <a:r>
                        <a:rPr lang="ko-KR" altLang="en-US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또한 이를 바탕으로 조직의 효율성과 효과성의 증대에 영향을 미치는 여러 가지 변화요인을 파악하여 개인과 조직이 변화에 적극적으로 대응할 수 있는 업무 방법</a:t>
                      </a:r>
                      <a:r>
                        <a:rPr lang="en-US" altLang="ko-KR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조직구조</a:t>
                      </a:r>
                      <a:r>
                        <a:rPr lang="en-US" altLang="ko-KR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제도 및 각종 시스템을 구현할 수 있도록 한다</a:t>
                      </a:r>
                      <a:r>
                        <a:rPr lang="en-US" altLang="ko-KR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  <a:endParaRPr lang="en-US" altLang="ko-KR" sz="1100" kern="1200" dirty="0">
                        <a:solidFill>
                          <a:schemeClr val="dk1"/>
                        </a:solidFill>
                        <a:effectLst/>
                        <a:latin typeface="10X10" panose="020B0600000101010101" charset="-127"/>
                        <a:ea typeface="10X10" panose="020B0600000101010101" charset="-127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79362188"/>
                  </a:ext>
                </a:extLst>
              </a:tr>
              <a:tr h="35252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커리어사정과 개발</a:t>
                      </a:r>
                      <a:endParaRPr lang="ko-KR" altLang="en-US" sz="1200" b="1" i="0" u="none" strike="noStrike" dirty="0">
                        <a:effectLst/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인재들의 커리어 상담에 적용되는 필수 사정도구들의 올바른 적용과 해석</a:t>
                      </a:r>
                      <a:r>
                        <a:rPr lang="en-US" altLang="ko-KR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kern="1200" dirty="0" err="1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사정결과의</a:t>
                      </a:r>
                      <a:r>
                        <a:rPr lang="ko-KR" altLang="en-US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 통합 등을 비롯한 탁월한 역량을 향상시키고 현장에서 활용 가능한커리어사정 방법을 학습한다</a:t>
                      </a:r>
                      <a:r>
                        <a:rPr lang="en-US" altLang="ko-KR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 </a:t>
                      </a:r>
                      <a:r>
                        <a:rPr lang="ko-KR" altLang="en-US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또한 업무 경험</a:t>
                      </a:r>
                      <a:r>
                        <a:rPr lang="en-US" altLang="ko-KR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피드백</a:t>
                      </a:r>
                      <a:r>
                        <a:rPr lang="en-US" altLang="ko-KR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네트워킹</a:t>
                      </a:r>
                      <a:r>
                        <a:rPr lang="en-US" altLang="ko-KR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교육훈련등의 결합을 통해 인재의 커리어를 개발하고 확장하는 방법들을 탐색한다</a:t>
                      </a:r>
                      <a:r>
                        <a:rPr lang="en-US" altLang="ko-KR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  <a:endParaRPr lang="ko-KR" altLang="en-US" sz="1100" kern="1200" dirty="0">
                        <a:solidFill>
                          <a:schemeClr val="dk1"/>
                        </a:solidFill>
                        <a:effectLst/>
                        <a:latin typeface="10X10" panose="020B0600000101010101" charset="-127"/>
                        <a:ea typeface="10X10" panose="020B0600000101010101" charset="-127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446775937"/>
                  </a:ext>
                </a:extLst>
              </a:tr>
              <a:tr h="3525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HR</a:t>
                      </a:r>
                      <a:r>
                        <a:rPr lang="ko-KR" altLang="en-US" sz="1200" b="1" u="none" strike="noStrike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성과관리와 보상</a:t>
                      </a:r>
                      <a:endParaRPr lang="ko-KR" altLang="en-US" sz="1200" b="1" i="0" u="none" strike="noStrike" dirty="0">
                        <a:effectLst/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HR </a:t>
                      </a:r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분야의 평가항목 및 평가지표 개선</a:t>
                      </a:r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평가운영방안 개선</a:t>
                      </a:r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평가결과 활용방안 도출 등에 관한  성과평가체계 개선 업무와 보상전략 수립</a:t>
                      </a:r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dirty="0" err="1">
                          <a:latin typeface="10X10" panose="020B0600000101010101" charset="-127"/>
                          <a:ea typeface="10X10" panose="020B0600000101010101" charset="-127"/>
                        </a:rPr>
                        <a:t>급여구조</a:t>
                      </a:r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 및</a:t>
                      </a:r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Pay Mix, </a:t>
                      </a:r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기본급 및 성과급 설계 등에 관한 보상체계 개선 업무 등을 탐색한다</a:t>
                      </a:r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  <a:endParaRPr lang="ko-KR" altLang="en-US" sz="1100" dirty="0"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920466999"/>
                  </a:ext>
                </a:extLst>
              </a:tr>
              <a:tr h="35252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미디어기반인재개발</a:t>
                      </a:r>
                      <a:endParaRPr lang="ko-KR" altLang="en-US" sz="1200" b="1" i="0" u="none" strike="noStrike" dirty="0">
                        <a:effectLst/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멀티미디어와 원격교육방법을 통해 </a:t>
                      </a:r>
                      <a:r>
                        <a:rPr lang="ko-KR" altLang="en-US" sz="1100" spc="-100" baseline="0" dirty="0" err="1">
                          <a:latin typeface="10X10" panose="020B0600000101010101" charset="-127"/>
                          <a:ea typeface="10X10" panose="020B0600000101010101" charset="-127"/>
                        </a:rPr>
                        <a:t>인재개발을</a:t>
                      </a:r>
                      <a:r>
                        <a:rPr lang="ko-KR" altLang="en-US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 지원할 수 있는 미디어의 </a:t>
                      </a:r>
                      <a:r>
                        <a:rPr lang="ko-KR" altLang="en-US" sz="1100" spc="-100" baseline="0" dirty="0" err="1">
                          <a:latin typeface="10X10" panose="020B0600000101010101" charset="-127"/>
                          <a:ea typeface="10X10" panose="020B0600000101010101" charset="-127"/>
                        </a:rPr>
                        <a:t>제이론과</a:t>
                      </a:r>
                      <a:r>
                        <a:rPr lang="ko-KR" altLang="en-US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 방법들에 관해 살펴본다</a:t>
                      </a:r>
                      <a:r>
                        <a:rPr lang="en-US" altLang="ko-KR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. </a:t>
                      </a:r>
                      <a:r>
                        <a:rPr lang="ko-KR" altLang="en-US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또한 사회적 미디어의 교육적 활용사례를 살펴보고</a:t>
                      </a:r>
                      <a:r>
                        <a:rPr lang="en-US" altLang="ko-KR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다양한 교육환경에서 이러한 미디어가 어떤 성과를 도출할 수 있는지에 관해서도 고찰한다</a:t>
                      </a:r>
                      <a:r>
                        <a:rPr lang="en-US" altLang="ko-KR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40807715"/>
                  </a:ext>
                </a:extLst>
              </a:tr>
              <a:tr h="35252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여성정책과</a:t>
                      </a:r>
                      <a:r>
                        <a:rPr lang="en-US" sz="1200" b="1" u="none" strike="noStrike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HRD</a:t>
                      </a:r>
                      <a:endParaRPr lang="en-US" sz="1200" b="1" i="0" u="none" strike="noStrike" dirty="0">
                        <a:effectLst/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정치</a:t>
                      </a:r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․</a:t>
                      </a:r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경제</a:t>
                      </a:r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․</a:t>
                      </a:r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사회</a:t>
                      </a:r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․</a:t>
                      </a:r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문화 등 모든 분야에서 여성의 지위와 권익을 향상시켜 남녀가 평등한 사회를 이룩하려는 포괄적인 국가정책인 여성정책을 </a:t>
                      </a:r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HRD </a:t>
                      </a:r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분야에 적용하고</a:t>
                      </a:r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이를 통해 여성 인재의 사회적 지위 향상 방안을 모색한다</a:t>
                      </a:r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  <a:endParaRPr lang="ko-KR" altLang="en-US" sz="1100" dirty="0"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427001838"/>
                  </a:ext>
                </a:extLst>
              </a:tr>
              <a:tr h="21551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기업의다양성관리</a:t>
                      </a:r>
                      <a:endParaRPr lang="ko-KR" altLang="en-US" sz="1200" b="1" i="0" u="none" strike="noStrike" dirty="0">
                        <a:effectLst/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여성</a:t>
                      </a:r>
                      <a:r>
                        <a:rPr lang="en-US" altLang="ko-KR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고령자</a:t>
                      </a:r>
                      <a:r>
                        <a:rPr lang="en-US" altLang="ko-KR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장애인</a:t>
                      </a:r>
                      <a:r>
                        <a:rPr lang="en-US" altLang="ko-KR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외국인</a:t>
                      </a:r>
                      <a:r>
                        <a:rPr lang="en-US" altLang="ko-KR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해외동포 등 이질적인 노동력이 가진 다양한 특성 혹은 차이를 포용하여 효율적으로 활용하려는 조직의 체계적인 노력인다양성관리를 통해 기업의 성과향상을 도모하면서도 사회적 책임을 강화할 수 있는 방안을 모색한다</a:t>
                      </a:r>
                      <a:r>
                        <a:rPr lang="en-US" altLang="ko-KR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  <a:endParaRPr lang="ko-KR" altLang="en-US" sz="1100" kern="1200" spc="-100" baseline="0" dirty="0">
                        <a:solidFill>
                          <a:schemeClr val="dk1"/>
                        </a:solidFill>
                        <a:effectLst/>
                        <a:latin typeface="10X10" panose="020B0600000101010101" charset="-127"/>
                        <a:ea typeface="10X10" panose="020B0600000101010101" charset="-127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749399106"/>
                  </a:ext>
                </a:extLst>
              </a:tr>
              <a:tr h="21551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 dirty="0" err="1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미래연구</a:t>
                      </a:r>
                      <a:endParaRPr lang="ko-KR" altLang="en-US" sz="1200" b="1" i="0" u="none" strike="noStrike" dirty="0">
                        <a:effectLst/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인류가 해결해야할 중요한 미래의 도전 과제에 대해 체계적으로 정리해 보고미래연구방법에 대해 학습한다</a:t>
                      </a:r>
                      <a:r>
                        <a:rPr lang="en-US" altLang="ko-KR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 </a:t>
                      </a:r>
                      <a:r>
                        <a:rPr lang="ko-KR" altLang="en-US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이를 바탕으로 여러 사례들에 대해 미래예측시나리오를 작성해본다</a:t>
                      </a:r>
                      <a:r>
                        <a:rPr lang="en-US" altLang="ko-KR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  <a:endParaRPr lang="ko-KR" altLang="en-US" sz="1100" kern="1200" dirty="0">
                        <a:solidFill>
                          <a:schemeClr val="dk1"/>
                        </a:solidFill>
                        <a:effectLst/>
                        <a:latin typeface="10X10" panose="020B0600000101010101" charset="-127"/>
                        <a:ea typeface="10X10" panose="020B0600000101010101" charset="-127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893643916"/>
                  </a:ext>
                </a:extLst>
              </a:tr>
              <a:tr h="21551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지역과 산업기반의 인력개발</a:t>
                      </a:r>
                      <a:endParaRPr lang="ko-KR" altLang="en-US" sz="1200" b="1" i="0" u="none" strike="noStrike" spc="-100" baseline="0" dirty="0">
                        <a:effectLst/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지역특성에 따른 산업 전반적인 </a:t>
                      </a:r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HRD</a:t>
                      </a:r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를 이해하고  지역개발과 산업기반 균등화를 위한 인력개발을 도모한다</a:t>
                      </a:r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. </a:t>
                      </a:r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지역적 전략산업과 인력의 효율화를 위한  이론을 고찰하고 조직인력개발을 연구 및 고찰한다</a:t>
                      </a:r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04999071"/>
                  </a:ext>
                </a:extLst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323850" y="333375"/>
            <a:ext cx="8496300" cy="1008063"/>
          </a:xfrm>
          <a:prstGeom prst="rect">
            <a:avLst/>
          </a:prstGeom>
          <a:solidFill>
            <a:srgbClr val="0D2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b="1" dirty="0">
              <a:solidFill>
                <a:schemeClr val="accent2">
                  <a:lumMod val="75000"/>
                </a:schemeClr>
              </a:solidFill>
              <a:latin typeface="10X10" panose="020D0604000000000000" pitchFamily="50" charset="-127"/>
              <a:ea typeface="10X10" panose="020D0604000000000000" pitchFamily="50" charset="-127"/>
            </a:endParaRPr>
          </a:p>
        </p:txBody>
      </p:sp>
      <p:sp>
        <p:nvSpPr>
          <p:cNvPr id="8" name="제목 17"/>
          <p:cNvSpPr txBox="1">
            <a:spLocks/>
          </p:cNvSpPr>
          <p:nvPr/>
        </p:nvSpPr>
        <p:spPr>
          <a:xfrm>
            <a:off x="395288" y="414338"/>
            <a:ext cx="8229600" cy="1143000"/>
          </a:xfrm>
          <a:prstGeom prst="rect">
            <a:avLst/>
          </a:prstGeom>
        </p:spPr>
        <p:txBody>
          <a:bodyPr anchor="t"/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defRPr>
            </a:lvl9pPr>
          </a:lstStyle>
          <a:p>
            <a:pPr algn="l" eaLnBrk="1" hangingPunct="1"/>
            <a:r>
              <a:rPr lang="ko-KR" altLang="en-US" sz="3000" b="1" dirty="0">
                <a:solidFill>
                  <a:schemeClr val="bg1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인력개발정책학과 교과목</a:t>
            </a:r>
            <a:r>
              <a:rPr lang="en-US" altLang="ko-KR" sz="3000" b="1" dirty="0">
                <a:solidFill>
                  <a:schemeClr val="bg1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_2</a:t>
            </a:r>
            <a:endParaRPr kumimoji="0" lang="ko-KR" altLang="en-US" sz="3000" b="1" dirty="0">
              <a:solidFill>
                <a:schemeClr val="bg1"/>
              </a:solidFill>
              <a:latin typeface="10X10" panose="020D0604000000000000" pitchFamily="50" charset="-127"/>
              <a:ea typeface="10X10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52207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768917"/>
              </p:ext>
            </p:extLst>
          </p:nvPr>
        </p:nvGraphicFramePr>
        <p:xfrm>
          <a:off x="323528" y="1485504"/>
          <a:ext cx="8496622" cy="5195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1158825572"/>
                    </a:ext>
                  </a:extLst>
                </a:gridCol>
                <a:gridCol w="6840438">
                  <a:extLst>
                    <a:ext uri="{9D8B030D-6E8A-4147-A177-3AD203B41FA5}">
                      <a16:colId xmlns:a16="http://schemas.microsoft.com/office/drawing/2014/main" val="191825895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latin typeface="10X10" panose="020B0600000101010101" charset="-127"/>
                          <a:ea typeface="10X10" panose="020B0600000101010101" charset="-127"/>
                        </a:rPr>
                        <a:t>과목명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latin typeface="10X10" panose="020B0600000101010101" charset="-127"/>
                          <a:ea typeface="10X10" panose="020B0600000101010101" charset="-127"/>
                        </a:rPr>
                        <a:t>내용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19527682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인력개발정책세미나</a:t>
                      </a:r>
                      <a:r>
                        <a:rPr lang="en-US" altLang="ko-KR" sz="1200" b="1" u="none" strike="noStrike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1</a:t>
                      </a:r>
                      <a:endParaRPr lang="en-US" altLang="ko-KR" sz="1200" b="1" i="0" u="none" strike="noStrike" dirty="0">
                        <a:effectLst/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전공관련 이슈들 가운데 젠더 이슈</a:t>
                      </a:r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장년</a:t>
                      </a:r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외국인</a:t>
                      </a:r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dirty="0" err="1">
                          <a:latin typeface="10X10" panose="020B0600000101010101" charset="-127"/>
                          <a:ea typeface="10X10" panose="020B0600000101010101" charset="-127"/>
                        </a:rPr>
                        <a:t>북한인력</a:t>
                      </a:r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 정책 등의 현안과  관련된 다양한 논문을 살펴보고</a:t>
                      </a:r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학생들에게 인력개발정책과 관련한 다양한 주제들에 대한 이론적 지식을 제공하고자 한다</a:t>
                      </a:r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. </a:t>
                      </a:r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이론적 지식을 바탕으로 현재 인력개발정책 영역에서의 </a:t>
                      </a:r>
                      <a:r>
                        <a:rPr lang="ko-KR" altLang="en-US" sz="1100" dirty="0" err="1">
                          <a:latin typeface="10X10" panose="020B0600000101010101" charset="-127"/>
                          <a:ea typeface="10X10" panose="020B0600000101010101" charset="-127"/>
                        </a:rPr>
                        <a:t>연구동향과</a:t>
                      </a:r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 이론 간의 입장과 대립 등의 관계를 탐색한다</a:t>
                      </a:r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65808582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인력개발정책세미나</a:t>
                      </a:r>
                      <a:r>
                        <a:rPr lang="en-US" altLang="ko-KR" sz="1200" b="1" u="none" strike="noStrike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2</a:t>
                      </a:r>
                      <a:endParaRPr lang="en-US" altLang="ko-KR" sz="1200" b="1" i="0" u="none" strike="noStrike" dirty="0">
                        <a:effectLst/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학생들은 개인 또는 그룹으로 수행한 전공관련 연구결과 및 논문을 발표하고참여자들과 이에 대한 토론을 통하여 </a:t>
                      </a:r>
                      <a:r>
                        <a:rPr lang="ko-KR" altLang="en-US" sz="1100" spc="-100" baseline="0" dirty="0" err="1">
                          <a:latin typeface="10X10" panose="020B0600000101010101" charset="-127"/>
                          <a:ea typeface="10X10" panose="020B0600000101010101" charset="-127"/>
                        </a:rPr>
                        <a:t>원고작성</a:t>
                      </a:r>
                      <a:r>
                        <a:rPr lang="ko-KR" altLang="en-US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 및 발표와 토론에 관한 실제적인 능력을 배양한다</a:t>
                      </a:r>
                      <a:r>
                        <a:rPr lang="en-US" altLang="ko-KR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. </a:t>
                      </a:r>
                      <a:r>
                        <a:rPr lang="ko-KR" altLang="en-US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특히</a:t>
                      </a:r>
                      <a:r>
                        <a:rPr lang="en-US" altLang="ko-KR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학위를 준비하고 있는 학생들 상호간의 지속적인세미나를 통해 자신의 논문을 검토 비판할 수 있는 기회를 부여하고 논문의수준을 높인다</a:t>
                      </a:r>
                      <a:r>
                        <a:rPr lang="en-US" altLang="ko-KR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. </a:t>
                      </a:r>
                      <a:r>
                        <a:rPr lang="ko-KR" altLang="en-US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강의는 주요 문헌에 대한 검토</a:t>
                      </a:r>
                      <a:r>
                        <a:rPr lang="en-US" altLang="ko-KR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수강생의 </a:t>
                      </a:r>
                      <a:r>
                        <a:rPr lang="ko-KR" altLang="en-US" sz="1100" spc="-100" baseline="0" dirty="0" err="1">
                          <a:latin typeface="10X10" panose="020B0600000101010101" charset="-127"/>
                          <a:ea typeface="10X10" panose="020B0600000101010101" charset="-127"/>
                        </a:rPr>
                        <a:t>논문작성과</a:t>
                      </a:r>
                      <a:r>
                        <a:rPr lang="ko-KR" altLang="en-US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 이에 대한 학생과 교수의 상호피드백으로 이루어진다</a:t>
                      </a:r>
                      <a:r>
                        <a:rPr lang="en-US" altLang="ko-KR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  <a:endParaRPr lang="ko-KR" altLang="en-US" sz="1100" spc="-100" baseline="0" dirty="0"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703929217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인력개발정책세미나</a:t>
                      </a:r>
                      <a:r>
                        <a:rPr lang="en-US" altLang="ko-KR" sz="1200" b="1" u="none" strike="noStrike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3</a:t>
                      </a:r>
                      <a:endParaRPr lang="en-US" altLang="ko-KR" sz="1200" b="1" i="0" u="none" strike="noStrike" dirty="0">
                        <a:effectLst/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학생들은 개인 또는 그룹으로 수행한 전공관련 연구결과 및 논문을 발표하고참여자들과 이에 대한 토론을 통하여 </a:t>
                      </a:r>
                      <a:r>
                        <a:rPr lang="ko-KR" altLang="en-US" sz="1100" kern="1200" spc="-100" baseline="0" dirty="0" err="1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원고작성</a:t>
                      </a:r>
                      <a:r>
                        <a:rPr lang="ko-KR" altLang="en-US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 및 발표와 토론에 관한 실제적인 능력을 배양한다</a:t>
                      </a:r>
                      <a:r>
                        <a:rPr lang="en-US" altLang="ko-KR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 </a:t>
                      </a:r>
                      <a:r>
                        <a:rPr lang="ko-KR" altLang="en-US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특히</a:t>
                      </a:r>
                      <a:r>
                        <a:rPr lang="en-US" altLang="ko-KR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학위를 준비하고 있는 학생들 상호간의 지속적인세미나를 통해 자신의 논문을 검토 비판할 수 있는 기회를 부여하고 논문의수준을 높인다</a:t>
                      </a:r>
                      <a:r>
                        <a:rPr lang="en-US" altLang="ko-KR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 </a:t>
                      </a:r>
                      <a:r>
                        <a:rPr lang="ko-KR" altLang="en-US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강의는 주요 문헌에 대한 검토</a:t>
                      </a:r>
                      <a:r>
                        <a:rPr lang="en-US" altLang="ko-KR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수강생의 </a:t>
                      </a:r>
                      <a:r>
                        <a:rPr lang="ko-KR" altLang="en-US" sz="1100" kern="1200" spc="-100" baseline="0" dirty="0" err="1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논문작성과</a:t>
                      </a:r>
                      <a:r>
                        <a:rPr lang="ko-KR" altLang="en-US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 이에 대한 학생과 교수의 상호피드백으로 이루어진다</a:t>
                      </a:r>
                      <a:r>
                        <a:rPr lang="en-US" altLang="ko-KR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  <a:endParaRPr lang="en-US" altLang="ko-KR" sz="1100" kern="1200" spc="-100" baseline="0" dirty="0">
                        <a:solidFill>
                          <a:schemeClr val="dk1"/>
                        </a:solidFill>
                        <a:effectLst/>
                        <a:latin typeface="10X10" panose="020B0600000101010101" charset="-127"/>
                        <a:ea typeface="10X10" panose="020B0600000101010101" charset="-127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고급연구방법론</a:t>
                      </a:r>
                      <a:r>
                        <a:rPr lang="en-US" altLang="ko-KR" sz="1200" b="1" u="none" strike="noStrike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1</a:t>
                      </a:r>
                      <a:endParaRPr lang="en-US" altLang="ko-KR" sz="1200" b="1" i="0" u="none" strike="noStrike" dirty="0">
                        <a:effectLst/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인력개발 연구과정에서 발생하는 문제들에 대한 철학적 접근을 검토하고</a:t>
                      </a:r>
                      <a:r>
                        <a:rPr lang="en-US" altLang="ko-KR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연구주제의 생성 처리</a:t>
                      </a:r>
                      <a:r>
                        <a:rPr lang="en-US" altLang="ko-KR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문헌조사</a:t>
                      </a:r>
                      <a:r>
                        <a:rPr lang="en-US" altLang="ko-KR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현상학적 연구 등의 방법론을 공부한다</a:t>
                      </a:r>
                      <a:r>
                        <a:rPr lang="en-US" altLang="ko-KR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 </a:t>
                      </a:r>
                      <a:r>
                        <a:rPr lang="ko-KR" altLang="en-US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아울러 기존의 </a:t>
                      </a:r>
                      <a:r>
                        <a:rPr lang="ko-KR" altLang="en-US" sz="1100" kern="1200" dirty="0" err="1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양적방법에</a:t>
                      </a:r>
                      <a:r>
                        <a:rPr lang="ko-KR" altLang="en-US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 치중되었던 경향에 대한 비판과 다양한 인력의 목소리를 드러낼 수 있는 새로운 </a:t>
                      </a:r>
                      <a:r>
                        <a:rPr lang="ko-KR" altLang="en-US" sz="1100" kern="1200" dirty="0" err="1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인력개발정책연구방법론을</a:t>
                      </a:r>
                      <a:r>
                        <a:rPr lang="ko-KR" altLang="en-US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 탐색한다</a:t>
                      </a:r>
                      <a:r>
                        <a:rPr lang="en-US" altLang="ko-KR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  <a:endParaRPr lang="ko-KR" altLang="en-US" sz="1100" kern="1200" dirty="0">
                        <a:solidFill>
                          <a:schemeClr val="dk1"/>
                        </a:solidFill>
                        <a:effectLst/>
                        <a:latin typeface="10X10" panose="020B0600000101010101" charset="-127"/>
                        <a:ea typeface="10X10" panose="020B0600000101010101" charset="-127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7936218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고급연구방법론</a:t>
                      </a:r>
                      <a:r>
                        <a:rPr lang="en-US" altLang="ko-KR" sz="1200" b="1" u="none" strike="noStrike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2</a:t>
                      </a:r>
                      <a:endParaRPr lang="en-US" altLang="ko-KR" sz="1200" b="1" i="0" u="none" strike="noStrike" dirty="0">
                        <a:effectLst/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학생들이 스스로 연구를 수행할 수 있는 자료 분석능력을 함양하고 나아가 필요한 </a:t>
                      </a:r>
                      <a:r>
                        <a:rPr lang="ko-KR" altLang="en-US" sz="1100" dirty="0" err="1">
                          <a:latin typeface="10X10" panose="020B0600000101010101" charset="-127"/>
                          <a:ea typeface="10X10" panose="020B0600000101010101" charset="-127"/>
                        </a:rPr>
                        <a:t>통계기법을</a:t>
                      </a:r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 습득할 능력을 키우기 위해 인력개발정책학 연구영역에서 가장 많이 쓰이는 중</a:t>
                      </a:r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/</a:t>
                      </a:r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고급 통계분석방법을 학습한다</a:t>
                      </a:r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. </a:t>
                      </a:r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또한 주요통계기법의 활용방법을 익힌 다음</a:t>
                      </a:r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실제 자료분석을 통해 </a:t>
                      </a:r>
                      <a:r>
                        <a:rPr lang="ko-KR" altLang="en-US" sz="1100" dirty="0" err="1">
                          <a:latin typeface="10X10" panose="020B0600000101010101" charset="-127"/>
                          <a:ea typeface="10X10" panose="020B0600000101010101" charset="-127"/>
                        </a:rPr>
                        <a:t>소논문을</a:t>
                      </a:r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 작성한다</a:t>
                      </a:r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  <a:endParaRPr lang="ko-KR" altLang="en-US" sz="1100" dirty="0"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44677593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인력수급동향분석론</a:t>
                      </a:r>
                      <a:endParaRPr lang="ko-KR" altLang="en-US" sz="1200" b="1" i="0" u="none" strike="noStrike" dirty="0">
                        <a:effectLst/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인적자원의 효율적 활용을 위해 국내</a:t>
                      </a:r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·</a:t>
                      </a:r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외 노동시장의 인력수급 전망을 위한 연구 방법</a:t>
                      </a:r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체계적인 분석 절차 및 결과에 대한 평가 방법을 고찰하고 산업연관 분석에 의한 중장기 인력수급 전망</a:t>
                      </a:r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노동시장의 중</a:t>
                      </a:r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·</a:t>
                      </a:r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단기 예측</a:t>
                      </a:r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부문별 인력수급 전망 등의 세부적인 내용들을 </a:t>
                      </a:r>
                      <a:r>
                        <a:rPr lang="ko-KR" altLang="en-US" sz="1100" dirty="0" err="1">
                          <a:latin typeface="10X10" panose="020B0600000101010101" charset="-127"/>
                          <a:ea typeface="10X10" panose="020B0600000101010101" charset="-127"/>
                        </a:rPr>
                        <a:t>심도있게</a:t>
                      </a:r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 탐색한다</a:t>
                      </a:r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  <a:endParaRPr lang="ko-KR" altLang="en-US" sz="1100" dirty="0"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4080771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HRD</a:t>
                      </a:r>
                      <a:r>
                        <a:rPr lang="ko-KR" altLang="en-US" sz="1200" b="1" u="none" strike="noStrike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동향과 쟁점</a:t>
                      </a:r>
                      <a:endParaRPr lang="ko-KR" altLang="en-US" sz="1200" b="1" i="0" u="none" strike="noStrike" dirty="0">
                        <a:effectLst/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본 강의 목적은 </a:t>
                      </a:r>
                      <a:r>
                        <a:rPr lang="en-US" altLang="ko-KR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HRD</a:t>
                      </a:r>
                      <a:r>
                        <a:rPr lang="ko-KR" altLang="en-US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분야의 정책적</a:t>
                      </a:r>
                      <a:r>
                        <a:rPr lang="en-US" altLang="ko-KR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이론적</a:t>
                      </a:r>
                      <a:r>
                        <a:rPr lang="en-US" altLang="ko-KR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실제적 </a:t>
                      </a:r>
                      <a:r>
                        <a:rPr lang="ko-KR" altLang="en-US" sz="1100" kern="1200" dirty="0" err="1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연구영역에</a:t>
                      </a:r>
                      <a:r>
                        <a:rPr lang="ko-KR" altLang="en-US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 기초하여 이 분야에서 탐구 및 논의되고 있는 다양한 주제와 사례들을 선별하여 체계적이고 심층적으로 학습함으로써</a:t>
                      </a:r>
                      <a:r>
                        <a:rPr lang="en-US" altLang="ko-KR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학습자의 직업교육훈련 분야에 대한 이해의 폭을 넓히고 다양한 분야의 전문가와 네트워크를 촉진시키며 향후 논문 작성과 연구 방향 설정에 도움을 주기 위한 것이다</a:t>
                      </a:r>
                      <a:r>
                        <a:rPr lang="en-US" altLang="ko-KR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  <a:endParaRPr lang="ko-KR" altLang="en-US" sz="1100" kern="1200" dirty="0">
                        <a:solidFill>
                          <a:schemeClr val="dk1"/>
                        </a:solidFill>
                        <a:effectLst/>
                        <a:latin typeface="10X10" panose="020B0600000101010101" charset="-127"/>
                        <a:ea typeface="10X10" panose="020B0600000101010101" charset="-127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42700183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직업교육훈련세미나</a:t>
                      </a:r>
                      <a:endParaRPr lang="ko-KR" altLang="en-US" sz="1200" b="1" i="0" u="none" strike="noStrike" dirty="0">
                        <a:effectLst/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본 강의 목적은 직업교육훈련 분야의 정책적</a:t>
                      </a:r>
                      <a:r>
                        <a:rPr lang="en-US" altLang="ko-KR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이론적</a:t>
                      </a:r>
                      <a:r>
                        <a:rPr lang="en-US" altLang="ko-KR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실제적 </a:t>
                      </a:r>
                      <a:r>
                        <a:rPr lang="ko-KR" altLang="en-US" sz="1100" kern="1200" spc="-100" baseline="0" dirty="0" err="1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연구영역에</a:t>
                      </a:r>
                      <a:r>
                        <a:rPr lang="ko-KR" altLang="en-US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 기초하여 이 분야에서 탐구 및 논의되고 있는 다양한 주제와 사례들을 선별하여 체계적이고 심층적으로 학습함으로써</a:t>
                      </a:r>
                      <a:r>
                        <a:rPr lang="en-US" altLang="ko-KR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학습자의 직업교육훈련 분야에 대한 이해의 폭을 넓히고 다양한 분야의 전문가와 네트워크를 촉진시키며 향후 </a:t>
                      </a:r>
                      <a:r>
                        <a:rPr lang="ko-KR" altLang="en-US" sz="1100" kern="1200" spc="-100" baseline="0" dirty="0" err="1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논문작성과</a:t>
                      </a:r>
                      <a:r>
                        <a:rPr lang="ko-KR" altLang="en-US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 연구 방향 설정에 도움을 주기 위한 것이다</a:t>
                      </a:r>
                      <a:r>
                        <a:rPr lang="en-US" altLang="ko-KR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  <a:endParaRPr lang="en-US" altLang="ko-KR" sz="1100" kern="1200" spc="-100" baseline="0" dirty="0">
                        <a:solidFill>
                          <a:schemeClr val="dk1"/>
                        </a:solidFill>
                        <a:effectLst/>
                        <a:latin typeface="10X10" panose="020B0600000101010101" charset="-127"/>
                        <a:ea typeface="10X10" panose="020B0600000101010101" charset="-127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749399106"/>
                  </a:ext>
                </a:extLst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323850" y="333375"/>
            <a:ext cx="8496300" cy="1008063"/>
          </a:xfrm>
          <a:prstGeom prst="rect">
            <a:avLst/>
          </a:prstGeom>
          <a:solidFill>
            <a:srgbClr val="0D2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b="1" dirty="0">
              <a:solidFill>
                <a:schemeClr val="accent2">
                  <a:lumMod val="75000"/>
                </a:schemeClr>
              </a:solidFill>
              <a:latin typeface="10X10" panose="020D0604000000000000" pitchFamily="50" charset="-127"/>
              <a:ea typeface="10X10" panose="020D0604000000000000" pitchFamily="50" charset="-127"/>
            </a:endParaRPr>
          </a:p>
        </p:txBody>
      </p:sp>
      <p:sp>
        <p:nvSpPr>
          <p:cNvPr id="8" name="제목 17"/>
          <p:cNvSpPr txBox="1">
            <a:spLocks/>
          </p:cNvSpPr>
          <p:nvPr/>
        </p:nvSpPr>
        <p:spPr>
          <a:xfrm>
            <a:off x="395288" y="414338"/>
            <a:ext cx="8229600" cy="1143000"/>
          </a:xfrm>
          <a:prstGeom prst="rect">
            <a:avLst/>
          </a:prstGeom>
        </p:spPr>
        <p:txBody>
          <a:bodyPr anchor="t"/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defRPr>
            </a:lvl9pPr>
          </a:lstStyle>
          <a:p>
            <a:pPr algn="l" eaLnBrk="1" hangingPunct="1"/>
            <a:r>
              <a:rPr lang="ko-KR" altLang="en-US" sz="3000" b="1" dirty="0">
                <a:solidFill>
                  <a:schemeClr val="bg1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인력개발정책학과 교과목</a:t>
            </a:r>
            <a:r>
              <a:rPr lang="en-US" altLang="ko-KR" sz="3000" b="1" dirty="0">
                <a:solidFill>
                  <a:schemeClr val="bg1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_3</a:t>
            </a:r>
            <a:endParaRPr kumimoji="0" lang="ko-KR" altLang="en-US" sz="3000" b="1" dirty="0">
              <a:solidFill>
                <a:schemeClr val="bg1"/>
              </a:solidFill>
              <a:latin typeface="10X10" panose="020D0604000000000000" pitchFamily="50" charset="-127"/>
              <a:ea typeface="10X10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193614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110266"/>
              </p:ext>
            </p:extLst>
          </p:nvPr>
        </p:nvGraphicFramePr>
        <p:xfrm>
          <a:off x="323528" y="1412776"/>
          <a:ext cx="8496622" cy="52326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1158825572"/>
                    </a:ext>
                  </a:extLst>
                </a:gridCol>
                <a:gridCol w="6696422">
                  <a:extLst>
                    <a:ext uri="{9D8B030D-6E8A-4147-A177-3AD203B41FA5}">
                      <a16:colId xmlns:a16="http://schemas.microsoft.com/office/drawing/2014/main" val="191825895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latin typeface="10X10" panose="020B0600000101010101" charset="-127"/>
                          <a:ea typeface="10X10" panose="020B0600000101010101" charset="-127"/>
                        </a:rPr>
                        <a:t>과목명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latin typeface="10X10" panose="020B0600000101010101" charset="-127"/>
                          <a:ea typeface="10X10" panose="020B0600000101010101" charset="-127"/>
                        </a:rPr>
                        <a:t>내용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195276822"/>
                  </a:ext>
                </a:extLst>
              </a:tr>
              <a:tr h="45040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인적자원정책론</a:t>
                      </a:r>
                      <a:endParaRPr lang="ko-KR" altLang="en-US" sz="1200" b="1" i="0" u="none" strike="noStrike" dirty="0">
                        <a:effectLst/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인적자원관련 정책을 하나의 흐름으로 인식하고 이해하며 다른 주요 이론들을 고찰한다</a:t>
                      </a:r>
                      <a:r>
                        <a:rPr lang="en-US" altLang="ko-KR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. </a:t>
                      </a:r>
                      <a:r>
                        <a:rPr lang="ko-KR" altLang="en-US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이러한 이론적 논의를 중심으로 정책형성</a:t>
                      </a:r>
                      <a:r>
                        <a:rPr lang="en-US" altLang="ko-KR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정책결정</a:t>
                      </a:r>
                      <a:r>
                        <a:rPr lang="en-US" altLang="ko-KR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정책집행</a:t>
                      </a:r>
                      <a:r>
                        <a:rPr lang="en-US" altLang="ko-KR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정책평가의 과정에서 나타나는 주요 이슈에 관해 논의하며 정책과정에 대한 전반적인 이해를 향상시킨다</a:t>
                      </a:r>
                      <a:r>
                        <a:rPr lang="en-US" altLang="ko-KR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1958902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외국인력수급과 인력개발</a:t>
                      </a:r>
                      <a:endParaRPr lang="ko-KR" altLang="en-US" sz="1200" b="1" i="0" u="none" strike="noStrike" dirty="0">
                        <a:effectLst/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국제화 시대에 이민자 및 외국인 근로자의 국내 유입이 노동인력시장에 미치는 영향을 파악한다</a:t>
                      </a:r>
                      <a:r>
                        <a:rPr lang="en-US" altLang="ko-KR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 </a:t>
                      </a:r>
                      <a:r>
                        <a:rPr lang="ko-KR" altLang="en-US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외국인 인력 활용을 위한 </a:t>
                      </a:r>
                      <a:r>
                        <a:rPr lang="ko-KR" altLang="en-US" sz="1100" kern="1200" dirty="0" err="1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정책제도</a:t>
                      </a:r>
                      <a:r>
                        <a:rPr lang="en-US" altLang="ko-KR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인력관리 및 능력개발 방안에 대하여 외국사례등을 상세히 분석한다</a:t>
                      </a:r>
                      <a:r>
                        <a:rPr lang="en-US" altLang="ko-KR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  <a:endParaRPr lang="ko-KR" altLang="en-US" sz="1100" kern="1200" dirty="0">
                        <a:solidFill>
                          <a:schemeClr val="dk1"/>
                        </a:solidFill>
                        <a:effectLst/>
                        <a:latin typeface="10X10" panose="020B0600000101010101" charset="-127"/>
                        <a:ea typeface="10X10" panose="020B0600000101010101" charset="-127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65808582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중장년인력의 개발과 활용</a:t>
                      </a:r>
                      <a:endParaRPr lang="ko-KR" altLang="en-US" sz="1200" b="1" i="0" u="none" strike="noStrike" dirty="0">
                        <a:effectLst/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현대사회의 중장년인력의 현황과 </a:t>
                      </a:r>
                      <a:r>
                        <a:rPr lang="ko-KR" altLang="en-US" sz="1100" dirty="0" err="1">
                          <a:latin typeface="10X10" panose="020B0600000101010101" charset="-127"/>
                          <a:ea typeface="10X10" panose="020B0600000101010101" charset="-127"/>
                        </a:rPr>
                        <a:t>정책제도를</a:t>
                      </a:r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 살펴본다</a:t>
                      </a:r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. </a:t>
                      </a:r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노동시장에서의 </a:t>
                      </a:r>
                      <a:r>
                        <a:rPr lang="ko-KR" altLang="en-US" sz="1100" dirty="0" err="1">
                          <a:latin typeface="10X10" panose="020B0600000101010101" charset="-127"/>
                          <a:ea typeface="10X10" panose="020B0600000101010101" charset="-127"/>
                        </a:rPr>
                        <a:t>중장년</a:t>
                      </a:r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 인력에 대한 인식 및 활용전략 등을 </a:t>
                      </a:r>
                      <a:r>
                        <a:rPr lang="ko-KR" altLang="en-US" sz="1100" dirty="0" err="1">
                          <a:latin typeface="10X10" panose="020B0600000101010101" charset="-127"/>
                          <a:ea typeface="10X10" panose="020B0600000101010101" charset="-127"/>
                        </a:rPr>
                        <a:t>선진이론</a:t>
                      </a:r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 및 사례를 연구하여 현실적인 활용방안을 모색한다</a:t>
                      </a:r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  <a:endParaRPr lang="ko-KR" altLang="en-US" sz="1100" dirty="0"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70392921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북한인적자원개발의 이해</a:t>
                      </a:r>
                      <a:endParaRPr lang="ko-KR" altLang="en-US" sz="1200" b="1" i="0" u="none" strike="noStrike" dirty="0">
                        <a:effectLst/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북한의 현실과 체제를 학습하고 다양한 북한인적자본에 대한 활용을 사회적측면에서 이론적으로 접근한다</a:t>
                      </a:r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. </a:t>
                      </a:r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거시적인 관점에서 인력개발 및 관리</a:t>
                      </a:r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dirty="0" err="1">
                          <a:latin typeface="10X10" panose="020B0600000101010101" charset="-127"/>
                          <a:ea typeface="10X10" panose="020B0600000101010101" charset="-127"/>
                        </a:rPr>
                        <a:t>인적자본</a:t>
                      </a:r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 활용 등을 위한 </a:t>
                      </a:r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HRD </a:t>
                      </a:r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전략 및 방향을 탐색한다</a:t>
                      </a:r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  <a:endParaRPr lang="ko-KR" altLang="en-US" sz="1100" dirty="0"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인력 다양성 연구</a:t>
                      </a:r>
                      <a:endParaRPr lang="ko-KR" altLang="en-US" sz="1200" b="1" i="0" u="none" strike="noStrike" dirty="0">
                        <a:effectLst/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여성</a:t>
                      </a:r>
                      <a:r>
                        <a:rPr lang="en-US" altLang="ko-KR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고령자</a:t>
                      </a:r>
                      <a:r>
                        <a:rPr lang="en-US" altLang="ko-KR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장애인</a:t>
                      </a:r>
                      <a:r>
                        <a:rPr lang="en-US" altLang="ko-KR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외국인</a:t>
                      </a:r>
                      <a:r>
                        <a:rPr lang="en-US" altLang="ko-KR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해외동포 등 이질적인 노동력이 가진 다양한특성을 포용하여 효율적으로 활용하려는 조직의 체계적인 노력인 다양성 관리를 통해 기업의 성과향상을 도모하면서도 사회적 책임을 강화할 수 있는 방안을 모색한다</a:t>
                      </a:r>
                      <a:r>
                        <a:rPr lang="en-US" altLang="ko-KR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  <a:endParaRPr lang="en-US" altLang="ko-KR" sz="1100" kern="1200" spc="-100" baseline="0" dirty="0">
                        <a:solidFill>
                          <a:schemeClr val="dk1"/>
                        </a:solidFill>
                        <a:effectLst/>
                        <a:latin typeface="10X10" panose="020B0600000101010101" charset="-127"/>
                        <a:ea typeface="10X10" panose="020B0600000101010101" charset="-127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7936218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인적자원개발의 경제학</a:t>
                      </a:r>
                      <a:endParaRPr lang="ko-KR" altLang="en-US" sz="1200" b="1" i="0" u="none" strike="noStrike" dirty="0">
                        <a:effectLst/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거시경제의 발달 단계에 따라 사회전반의 효율성제고라는 관점에서 인적자원개발의 문제를 다루는 교과목으로 산업사회에서 지식정보화 사회로의 전환</a:t>
                      </a:r>
                      <a:r>
                        <a:rPr lang="en-US" altLang="ko-KR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(</a:t>
                      </a:r>
                      <a:r>
                        <a:rPr lang="ko-KR" altLang="en-US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이에 따른 패러다임의 전환</a:t>
                      </a:r>
                      <a:r>
                        <a:rPr lang="en-US" altLang="ko-KR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)</a:t>
                      </a:r>
                      <a:r>
                        <a:rPr lang="ko-KR" altLang="en-US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에 따른 인간관 및 인적자원개발에 관한 이론의 변화를 살펴본다 </a:t>
                      </a:r>
                      <a:r>
                        <a:rPr lang="en-US" altLang="ko-KR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  <a:endParaRPr lang="en-US" altLang="ko-KR" sz="1100" kern="1200" spc="-100" baseline="0" dirty="0">
                        <a:solidFill>
                          <a:schemeClr val="dk1"/>
                        </a:solidFill>
                        <a:effectLst/>
                        <a:latin typeface="10X10" panose="020B0600000101010101" charset="-127"/>
                        <a:ea typeface="10X10" panose="020B0600000101010101" charset="-127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56883657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인적자원개발과 평가</a:t>
                      </a:r>
                      <a:endParaRPr lang="ko-KR" altLang="en-US" sz="1200" b="1" i="0" u="none" strike="noStrike" dirty="0">
                        <a:effectLst/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조직의 성과를 고도로 향상시키는데 기여하는 개인과 조직의 핵심역량수준을 진단할 수 있는 성과 중심의 </a:t>
                      </a:r>
                      <a:r>
                        <a:rPr lang="ko-KR" altLang="en-US" sz="1100" spc="-100" baseline="0" dirty="0" err="1">
                          <a:latin typeface="10X10" panose="020B0600000101010101" charset="-127"/>
                          <a:ea typeface="10X10" panose="020B0600000101010101" charset="-127"/>
                        </a:rPr>
                        <a:t>인력평가</a:t>
                      </a:r>
                      <a:r>
                        <a:rPr lang="ko-KR" altLang="en-US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 방법</a:t>
                      </a:r>
                      <a:r>
                        <a:rPr lang="en-US" altLang="ko-KR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역량평가</a:t>
                      </a:r>
                      <a:r>
                        <a:rPr lang="en-US" altLang="ko-KR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인력개발 정책 평가방법들에 관해 논의한다</a:t>
                      </a:r>
                      <a:r>
                        <a:rPr lang="en-US" altLang="ko-KR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. </a:t>
                      </a:r>
                      <a:r>
                        <a:rPr lang="ko-KR" altLang="en-US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이를 통하여 개인의 </a:t>
                      </a:r>
                      <a:r>
                        <a:rPr lang="ko-KR" altLang="en-US" sz="1100" spc="-100" baseline="0" dirty="0" err="1">
                          <a:latin typeface="10X10" panose="020B0600000101010101" charset="-127"/>
                          <a:ea typeface="10X10" panose="020B0600000101010101" charset="-127"/>
                        </a:rPr>
                        <a:t>경력개발과</a:t>
                      </a:r>
                      <a:r>
                        <a:rPr lang="ko-KR" altLang="en-US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 조직의 발전에 기여할 수 있는 방법을 구안한다</a:t>
                      </a:r>
                      <a:r>
                        <a:rPr lang="en-US" altLang="ko-KR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  <a:endParaRPr lang="ko-KR" altLang="en-US" sz="1100" spc="-100" baseline="0" dirty="0"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55738965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인적자원개발사례연구</a:t>
                      </a:r>
                      <a:endParaRPr lang="ko-KR" altLang="en-US" sz="1200" b="1" i="0" u="none" strike="noStrike" dirty="0">
                        <a:effectLst/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점점 심화되고 있는 사회적 양극화를 완화하기 위한 정책방안을 탐구하여 노동시장의 취약계층을 위한 인적자원개발정책을 강화하는 방안을 모색하는 수업이다</a:t>
                      </a:r>
                      <a:r>
                        <a:rPr lang="en-US" altLang="ko-KR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. </a:t>
                      </a:r>
                      <a:r>
                        <a:rPr lang="ko-KR" altLang="en-US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이를 위해 </a:t>
                      </a:r>
                      <a:r>
                        <a:rPr lang="en-US" altLang="ko-KR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OECD, </a:t>
                      </a:r>
                      <a:r>
                        <a:rPr lang="ko-KR" altLang="en-US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미국</a:t>
                      </a:r>
                      <a:r>
                        <a:rPr lang="en-US" altLang="ko-KR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영국</a:t>
                      </a:r>
                      <a:r>
                        <a:rPr lang="en-US" altLang="ko-KR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일본</a:t>
                      </a:r>
                      <a:r>
                        <a:rPr lang="en-US" altLang="ko-KR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독일</a:t>
                      </a:r>
                      <a:r>
                        <a:rPr lang="en-US" altLang="ko-KR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스웨덴 등 주요 선진국들의 인적자원개발정책을 검토하고자 한다</a:t>
                      </a:r>
                      <a:r>
                        <a:rPr lang="en-US" altLang="ko-KR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  <a:endParaRPr lang="ko-KR" altLang="en-US" sz="1100" spc="-100" baseline="0" dirty="0"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12917745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직업과 자격 연구</a:t>
                      </a:r>
                      <a:endParaRPr lang="ko-KR" altLang="en-US" sz="1200" b="1" i="0" u="none" strike="noStrike" dirty="0">
                        <a:effectLst/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선진국의 직업교육 훈련과 자격제도의 </a:t>
                      </a:r>
                      <a:r>
                        <a:rPr lang="ko-KR" altLang="en-US" sz="1100" kern="1200" spc="-100" baseline="0" dirty="0" err="1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발전동향을</a:t>
                      </a:r>
                      <a:r>
                        <a:rPr lang="ko-KR" altLang="en-US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 분석하고 </a:t>
                      </a:r>
                      <a:r>
                        <a:rPr lang="ko-KR" altLang="en-US" sz="1100" kern="1200" spc="-100" baseline="0" dirty="0" err="1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연계방식을</a:t>
                      </a:r>
                      <a:r>
                        <a:rPr lang="ko-KR" altLang="en-US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 고찰하여 우리나라 직업교육훈련과 자격제도를 학습한다</a:t>
                      </a:r>
                      <a:r>
                        <a:rPr lang="en-US" altLang="ko-KR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  <a:endParaRPr lang="ko-KR" altLang="en-US" sz="1100" kern="1200" spc="-100" baseline="0" dirty="0">
                        <a:solidFill>
                          <a:schemeClr val="dk1"/>
                        </a:solidFill>
                        <a:effectLst/>
                        <a:latin typeface="10X10" panose="020B0600000101010101" charset="-127"/>
                        <a:ea typeface="10X10" panose="020B0600000101010101" charset="-127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04364164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교육훈련과 인적자원개발</a:t>
                      </a:r>
                      <a:endParaRPr lang="ko-KR" altLang="en-US" sz="1200" b="1" i="0" u="none" strike="noStrike" dirty="0">
                        <a:effectLst/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기본적인 인적자원개발과 교육훈련이론을 이해하고 조직이 필요로 하는 인력을 양성 개발하기 위한 전략적 교육훈련 설계</a:t>
                      </a:r>
                      <a:r>
                        <a:rPr lang="en-US" altLang="ko-KR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방법</a:t>
                      </a:r>
                      <a:r>
                        <a:rPr lang="en-US" altLang="ko-KR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평가</a:t>
                      </a:r>
                      <a:r>
                        <a:rPr lang="en-US" altLang="ko-KR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spc="-100" baseline="0" dirty="0" err="1">
                          <a:latin typeface="10X10" panose="020B0600000101010101" charset="-127"/>
                          <a:ea typeface="10X10" panose="020B0600000101010101" charset="-127"/>
                        </a:rPr>
                        <a:t>훈련전이</a:t>
                      </a:r>
                      <a:r>
                        <a:rPr lang="ko-KR" altLang="en-US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 방안을 탐색한다</a:t>
                      </a:r>
                      <a:r>
                        <a:rPr lang="en-US" altLang="ko-KR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. </a:t>
                      </a:r>
                      <a:r>
                        <a:rPr lang="ko-KR" altLang="en-US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주요 내용으로는 교육훈련과정 설계</a:t>
                      </a:r>
                      <a:r>
                        <a:rPr lang="en-US" altLang="ko-KR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spc="-100" baseline="0" dirty="0" err="1">
                          <a:latin typeface="10X10" panose="020B0600000101010101" charset="-127"/>
                          <a:ea typeface="10X10" panose="020B0600000101010101" charset="-127"/>
                        </a:rPr>
                        <a:t>훈련전이</a:t>
                      </a:r>
                      <a:r>
                        <a:rPr lang="en-US" altLang="ko-KR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spc="-100" baseline="0" dirty="0" err="1">
                          <a:latin typeface="10X10" panose="020B0600000101010101" charset="-127"/>
                          <a:ea typeface="10X10" panose="020B0600000101010101" charset="-127"/>
                        </a:rPr>
                        <a:t>훈련평가와</a:t>
                      </a:r>
                      <a:r>
                        <a:rPr lang="ko-KR" altLang="en-US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 교육훈련과 </a:t>
                      </a:r>
                      <a:r>
                        <a:rPr lang="en-US" altLang="ko-KR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HR</a:t>
                      </a:r>
                      <a:r>
                        <a:rPr lang="ko-KR" altLang="en-US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시스템의 연계를 다룬다</a:t>
                      </a:r>
                      <a:r>
                        <a:rPr lang="en-US" altLang="ko-KR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27682292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경력개발의 이론과 실제</a:t>
                      </a:r>
                      <a:endParaRPr lang="ko-KR" altLang="en-US" sz="1200" b="1" i="0" u="none" strike="noStrike" dirty="0">
                        <a:effectLst/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개인의 </a:t>
                      </a:r>
                      <a:r>
                        <a:rPr lang="ko-KR" altLang="en-US" sz="1100" spc="-100" baseline="0" dirty="0" err="1">
                          <a:latin typeface="10X10" panose="020B0600000101010101" charset="-127"/>
                          <a:ea typeface="10X10" panose="020B0600000101010101" charset="-127"/>
                        </a:rPr>
                        <a:t>경력계획과</a:t>
                      </a:r>
                      <a:r>
                        <a:rPr lang="ko-KR" altLang="en-US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 조직의 인재육성 정책에 대해 탐구한다</a:t>
                      </a:r>
                      <a:r>
                        <a:rPr lang="en-US" altLang="ko-KR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.  </a:t>
                      </a:r>
                      <a:r>
                        <a:rPr lang="ko-KR" altLang="en-US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한 개인이 직장생활에서 일을 통해 거쳐가는 길인 개인경력개발의 필요성과 함께 경력개발이론</a:t>
                      </a:r>
                      <a:r>
                        <a:rPr lang="en-US" altLang="ko-KR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경력개발제도의 설계와 관리</a:t>
                      </a:r>
                      <a:r>
                        <a:rPr lang="en-US" altLang="ko-KR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자기 진단 등을 체계적으로 학습한다</a:t>
                      </a:r>
                      <a:r>
                        <a:rPr lang="en-US" altLang="ko-KR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. </a:t>
                      </a:r>
                      <a:r>
                        <a:rPr lang="ko-KR" altLang="en-US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아울러 경력재발제도의 사례를 분석한다</a:t>
                      </a:r>
                      <a:r>
                        <a:rPr lang="en-US" altLang="ko-KR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9193424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조직개발의 이론과 실제</a:t>
                      </a:r>
                      <a:endParaRPr lang="ko-KR" altLang="en-US" sz="1200" b="1" i="0" u="none" strike="noStrike" dirty="0">
                        <a:effectLst/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조직개발 연구분야를 전반적으로 다르며</a:t>
                      </a:r>
                      <a:r>
                        <a:rPr lang="en-US" altLang="ko-KR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조직개발의 기본 원칙</a:t>
                      </a:r>
                      <a:r>
                        <a:rPr lang="en-US" altLang="ko-KR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실행</a:t>
                      </a:r>
                      <a:r>
                        <a:rPr lang="en-US" altLang="ko-KR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가치</a:t>
                      </a:r>
                      <a:r>
                        <a:rPr lang="en-US" altLang="ko-KR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</a:t>
                      </a:r>
                      <a:r>
                        <a:rPr lang="ko-KR" altLang="en-US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스킬의 구체적인 과정을 탐색한다</a:t>
                      </a:r>
                      <a:r>
                        <a:rPr lang="en-US" altLang="ko-KR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 </a:t>
                      </a:r>
                      <a:r>
                        <a:rPr lang="ko-KR" altLang="en-US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개인</a:t>
                      </a:r>
                      <a:r>
                        <a:rPr lang="en-US" altLang="ko-KR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그룹</a:t>
                      </a:r>
                      <a:r>
                        <a:rPr lang="en-US" altLang="ko-KR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지역</a:t>
                      </a:r>
                      <a:r>
                        <a:rPr lang="en-US" altLang="ko-KR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국가 등 조직개발 전문가가 행할 수 있는 </a:t>
                      </a:r>
                      <a:r>
                        <a:rPr lang="ko-KR" altLang="en-US" sz="1100" kern="1200" spc="-100" baseline="0" dirty="0" err="1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실행방법의</a:t>
                      </a:r>
                      <a:r>
                        <a:rPr lang="ko-KR" altLang="en-US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 모든 측면을 다루고 있으며 다양하고 생생한 실제 사례를 제시함으로써</a:t>
                      </a:r>
                      <a:r>
                        <a:rPr lang="en-US" altLang="ko-KR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조직개발 전문가가 프로젝트를 진행하는 과정과각각의 단계에서 필요한 역량이 무엇인지 살펴본다</a:t>
                      </a:r>
                      <a:r>
                        <a:rPr lang="en-US" altLang="ko-KR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  <a:endParaRPr lang="en-US" altLang="ko-KR" sz="1100" kern="1200" spc="-100" baseline="0" dirty="0">
                        <a:solidFill>
                          <a:schemeClr val="dk1"/>
                        </a:solidFill>
                        <a:effectLst/>
                        <a:latin typeface="10X10" panose="020B0600000101010101" charset="-127"/>
                        <a:ea typeface="10X10" panose="020B0600000101010101" charset="-127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289744142"/>
                  </a:ext>
                </a:extLst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323850" y="333375"/>
            <a:ext cx="8496300" cy="1008063"/>
          </a:xfrm>
          <a:prstGeom prst="rect">
            <a:avLst/>
          </a:prstGeom>
          <a:solidFill>
            <a:srgbClr val="0D2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b="1" dirty="0">
              <a:solidFill>
                <a:schemeClr val="accent2">
                  <a:lumMod val="75000"/>
                </a:schemeClr>
              </a:solidFill>
              <a:latin typeface="10X10" panose="020D0604000000000000" pitchFamily="50" charset="-127"/>
              <a:ea typeface="10X10" panose="020D0604000000000000" pitchFamily="50" charset="-127"/>
            </a:endParaRPr>
          </a:p>
        </p:txBody>
      </p:sp>
      <p:sp>
        <p:nvSpPr>
          <p:cNvPr id="8" name="제목 17"/>
          <p:cNvSpPr txBox="1">
            <a:spLocks/>
          </p:cNvSpPr>
          <p:nvPr/>
        </p:nvSpPr>
        <p:spPr>
          <a:xfrm>
            <a:off x="395288" y="414338"/>
            <a:ext cx="8229600" cy="1143000"/>
          </a:xfrm>
          <a:prstGeom prst="rect">
            <a:avLst/>
          </a:prstGeom>
        </p:spPr>
        <p:txBody>
          <a:bodyPr anchor="t"/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defRPr>
            </a:lvl9pPr>
          </a:lstStyle>
          <a:p>
            <a:pPr algn="l" eaLnBrk="1" hangingPunct="1"/>
            <a:r>
              <a:rPr lang="ko-KR" altLang="en-US" sz="3000" b="1" dirty="0">
                <a:solidFill>
                  <a:schemeClr val="bg1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인력개발정책학과 교과목</a:t>
            </a:r>
            <a:r>
              <a:rPr lang="en-US" altLang="ko-KR" sz="3000" b="1" dirty="0">
                <a:solidFill>
                  <a:schemeClr val="bg1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_4</a:t>
            </a:r>
            <a:endParaRPr kumimoji="0" lang="ko-KR" altLang="en-US" sz="3000" b="1" dirty="0">
              <a:solidFill>
                <a:schemeClr val="bg1"/>
              </a:solidFill>
              <a:latin typeface="10X10" panose="020D0604000000000000" pitchFamily="50" charset="-127"/>
              <a:ea typeface="10X10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07832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068339"/>
              </p:ext>
            </p:extLst>
          </p:nvPr>
        </p:nvGraphicFramePr>
        <p:xfrm>
          <a:off x="323528" y="1412776"/>
          <a:ext cx="8496622" cy="523814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1158825572"/>
                    </a:ext>
                  </a:extLst>
                </a:gridCol>
                <a:gridCol w="6768430">
                  <a:extLst>
                    <a:ext uri="{9D8B030D-6E8A-4147-A177-3AD203B41FA5}">
                      <a16:colId xmlns:a16="http://schemas.microsoft.com/office/drawing/2014/main" val="191825895"/>
                    </a:ext>
                  </a:extLst>
                </a:gridCol>
              </a:tblGrid>
              <a:tr h="29276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latin typeface="10X10" panose="020B0600000101010101" charset="-127"/>
                          <a:ea typeface="10X10" panose="020B0600000101010101" charset="-127"/>
                        </a:rPr>
                        <a:t>과목명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latin typeface="10X10" panose="020B0600000101010101" charset="-127"/>
                          <a:ea typeface="10X10" panose="020B0600000101010101" charset="-127"/>
                        </a:rPr>
                        <a:t>내용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19527682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인력개발 논문연구</a:t>
                      </a:r>
                      <a:endParaRPr lang="ko-KR" altLang="en-US" sz="1200" b="1" i="0" u="none" strike="noStrike" dirty="0">
                        <a:effectLst/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인력개발분야의 연구동향을 이해하고 실제 연구를 수행할 수 있는 다양한 방법들을 학습한다</a:t>
                      </a:r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. </a:t>
                      </a:r>
                      <a:r>
                        <a:rPr lang="ko-KR" altLang="en-US" sz="1100" dirty="0" err="1">
                          <a:latin typeface="10X10" panose="020B0600000101010101" charset="-127"/>
                          <a:ea typeface="10X10" panose="020B0600000101010101" charset="-127"/>
                        </a:rPr>
                        <a:t>논문연구</a:t>
                      </a:r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 수업을 통해 학생들은 각자가 탐구하고자 하는 연구분야를 선정하여 탐구하고 실제 </a:t>
                      </a:r>
                      <a:r>
                        <a:rPr lang="ko-KR" altLang="en-US" sz="1100" dirty="0" err="1">
                          <a:latin typeface="10X10" panose="020B0600000101010101" charset="-127"/>
                          <a:ea typeface="10X10" panose="020B0600000101010101" charset="-127"/>
                        </a:rPr>
                        <a:t>프로포절을</a:t>
                      </a:r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 작성한다</a:t>
                      </a:r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  <a:endParaRPr lang="ko-KR" altLang="en-US" sz="1100" dirty="0"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1958902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인력개발세미나</a:t>
                      </a:r>
                      <a:r>
                        <a:rPr lang="en-US" altLang="ko-KR" sz="1200" b="1" u="none" strike="noStrike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1</a:t>
                      </a:r>
                      <a:endParaRPr lang="en-US" altLang="ko-KR" sz="1200" b="1" i="0" u="none" strike="noStrike" dirty="0">
                        <a:effectLst/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인재정책분야의 이슈들 가운데 경력 개발이나 젠더 이슈</a:t>
                      </a:r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노동시장 분석 등의 현안과  관련된 다양한 논문을 살펴봄으로써</a:t>
                      </a:r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학생들에게 이론적 지식을 제공한다</a:t>
                      </a:r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. </a:t>
                      </a:r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이를 바탕으로 현재 인력개발정책 영역에 있어 어떠한 입장이 존재</a:t>
                      </a:r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대립하고 있는지 논리적으로 파악하도록 돕는다</a:t>
                      </a:r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  <a:endParaRPr lang="ko-KR" altLang="en-US" sz="1100" dirty="0"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69964603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인력개발세미나</a:t>
                      </a:r>
                      <a:r>
                        <a:rPr lang="en-US" altLang="ko-KR" sz="1200" b="1" u="none" strike="noStrike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2</a:t>
                      </a:r>
                      <a:endParaRPr lang="en-US" altLang="ko-KR" sz="1200" b="1" i="0" u="none" strike="noStrike" dirty="0">
                        <a:effectLst/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소규모 강의나 집중 세미나의 형식으로 운영되며</a:t>
                      </a:r>
                      <a:r>
                        <a:rPr lang="en-US" altLang="ko-KR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인력개발정책학 연구 영역의 주요 이슈나 쟁점</a:t>
                      </a:r>
                      <a:r>
                        <a:rPr lang="en-US" altLang="ko-KR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소주제 등을 선정해 집중적으로 검토하고</a:t>
                      </a:r>
                      <a:r>
                        <a:rPr lang="en-US" altLang="ko-KR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발표</a:t>
                      </a:r>
                      <a:r>
                        <a:rPr lang="en-US" altLang="ko-KR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·</a:t>
                      </a:r>
                      <a:r>
                        <a:rPr lang="ko-KR" altLang="en-US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토론하는 세미나 방식으로 수업이 진행된다</a:t>
                      </a:r>
                      <a:r>
                        <a:rPr lang="en-US" altLang="ko-KR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 </a:t>
                      </a:r>
                      <a:r>
                        <a:rPr lang="ko-KR" altLang="en-US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주제나 쟁점은 학기마다 달라질 수 있다</a:t>
                      </a:r>
                      <a:r>
                        <a:rPr lang="en-US" altLang="ko-KR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  <a:endParaRPr lang="en-US" altLang="ko-KR" sz="1100" kern="1200" dirty="0">
                        <a:solidFill>
                          <a:schemeClr val="dk1"/>
                        </a:solidFill>
                        <a:effectLst/>
                        <a:latin typeface="10X10" panose="020B0600000101010101" charset="-127"/>
                        <a:ea typeface="10X10" panose="020B0600000101010101" charset="-127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65808582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고용정책세미나</a:t>
                      </a:r>
                      <a:endParaRPr lang="ko-KR" altLang="en-US" sz="1200" b="1" i="0" u="none" strike="noStrike" dirty="0">
                        <a:effectLst/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변화하는 경제사회구조변화에 대응하여 고용정책 혹은 적극적 노동시장정책이 어떻게 진행되고 있는지 주요 문헌들을 중심으로 살펴보고자 한다</a:t>
                      </a:r>
                      <a:r>
                        <a:rPr lang="en-US" altLang="ko-KR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 </a:t>
                      </a:r>
                      <a:r>
                        <a:rPr lang="ko-KR" altLang="en-US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이를 위해 주요한 경제사회구조변화</a:t>
                      </a:r>
                      <a:r>
                        <a:rPr lang="en-US" altLang="ko-KR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고용정책 및 노동시장정책의 개념과 내용</a:t>
                      </a:r>
                      <a:r>
                        <a:rPr lang="en-US" altLang="ko-KR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각국들의 구체적 대응방식 등을 살펴보고 궁극적으로 우리에게 주는 시사점이 무엇인지 확인하고자 한다</a:t>
                      </a:r>
                      <a:r>
                        <a:rPr lang="en-US" altLang="ko-KR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  <a:endParaRPr lang="en-US" altLang="ko-KR" sz="1100" kern="1200" dirty="0">
                        <a:solidFill>
                          <a:schemeClr val="dk1"/>
                        </a:solidFill>
                        <a:effectLst/>
                        <a:latin typeface="10X10" panose="020B0600000101010101" charset="-127"/>
                        <a:ea typeface="10X10" panose="020B0600000101010101" charset="-127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70392921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인력개발 연구방법론</a:t>
                      </a:r>
                      <a:endParaRPr lang="ko-KR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HRD </a:t>
                      </a:r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및 인력개발 제반 정책을 연구할 수 있는 방법론과 연구방법들에 관해 살펴본다</a:t>
                      </a:r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. </a:t>
                      </a:r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또한 기초통계 및 </a:t>
                      </a:r>
                      <a:r>
                        <a:rPr lang="ko-KR" altLang="en-US" sz="1100" dirty="0" err="1">
                          <a:latin typeface="10X10" panose="020B0600000101010101" charset="-127"/>
                          <a:ea typeface="10X10" panose="020B0600000101010101" charset="-127"/>
                        </a:rPr>
                        <a:t>응용통계를</a:t>
                      </a:r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 활용하여 연구결과를 분석하고 해석하는 실습을 하게 된다</a:t>
                      </a:r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  <a:endParaRPr lang="ko-KR" altLang="en-US" sz="1100" dirty="0"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91942611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인력개발 조사 및 통계분석</a:t>
                      </a:r>
                      <a:endParaRPr lang="ko-KR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HRD </a:t>
                      </a:r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및 인력개발 분야의 조사방법 및 통계분석에 관한 기초적인 이해와 실습을 통해 학생들의 연구설계 및 통계조사 역량을 강화시킨다</a:t>
                      </a:r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12442000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노동시장과 고용정책의 이해</a:t>
                      </a:r>
                      <a:endParaRPr lang="ko-KR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노동시장과 고용의 이론</a:t>
                      </a:r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구조</a:t>
                      </a:r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특징의 고찰</a:t>
                      </a:r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,  </a:t>
                      </a:r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노동시장과 고용 정책의 개념과 범위</a:t>
                      </a:r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성격과 기능</a:t>
                      </a:r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노동시장과 고용정책의 생성과 변천과정</a:t>
                      </a:r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노동시장과고용정책의 관리체계를 탐색하고 한국 노동시장의 변화와 </a:t>
                      </a:r>
                      <a:r>
                        <a:rPr lang="ko-KR" altLang="en-US" sz="1100" dirty="0" err="1">
                          <a:latin typeface="10X10" panose="020B0600000101010101" charset="-127"/>
                          <a:ea typeface="10X10" panose="020B0600000101010101" charset="-127"/>
                        </a:rPr>
                        <a:t>고용청책의</a:t>
                      </a:r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 흐름</a:t>
                      </a:r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,</a:t>
                      </a:r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노동시장과 고용정책의 평가와 분석을 통해 노동시장의 효율성과 고용 안정방안을 논의한다</a:t>
                      </a:r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  <a:endParaRPr lang="ko-KR" altLang="en-US" sz="1100" kern="1200" dirty="0">
                        <a:solidFill>
                          <a:schemeClr val="dk1"/>
                        </a:solidFill>
                        <a:effectLst/>
                        <a:latin typeface="10X10" panose="020B0600000101010101" charset="-127"/>
                        <a:ea typeface="10X10" panose="020B0600000101010101" charset="-127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08008343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err="1">
                          <a:latin typeface="10X10" panose="020B0600000101010101" charset="-127"/>
                          <a:ea typeface="10X10" panose="020B0600000101010101" charset="-127"/>
                        </a:rPr>
                        <a:t>인력개발정책연구방법론</a:t>
                      </a:r>
                      <a:endParaRPr lang="ko-KR" altLang="en-US" sz="1200" b="1" i="0" dirty="0">
                        <a:solidFill>
                          <a:schemeClr val="tx1"/>
                        </a:solidFill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인력개발 제반 정책을 연구할 수 있는 방법론과 연구방법들에 관해 살펴본다</a:t>
                      </a:r>
                      <a:r>
                        <a:rPr lang="en-US" altLang="ko-KR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  <a:r>
                        <a:rPr lang="ko-KR" altLang="en-US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또한 기초통계 및 </a:t>
                      </a:r>
                      <a:r>
                        <a:rPr lang="ko-KR" altLang="en-US" sz="1100" kern="1200" dirty="0" err="1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응용통계를</a:t>
                      </a:r>
                      <a:r>
                        <a:rPr lang="ko-KR" altLang="en-US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 활용하여 연구결과를 분석하고 해석하는 실습을 하게 된다</a:t>
                      </a:r>
                      <a:r>
                        <a:rPr lang="en-US" altLang="ko-KR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  <a:endParaRPr lang="ko-KR" altLang="en-US" sz="1100" kern="1200" dirty="0">
                        <a:solidFill>
                          <a:schemeClr val="dk1"/>
                        </a:solidFill>
                        <a:effectLst/>
                        <a:latin typeface="10X10" panose="020B0600000101010101" charset="-127"/>
                        <a:ea typeface="10X10" panose="020B0600000101010101" charset="-127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6823279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b="1" u="none" strike="noStrike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고용보험과사회보장</a:t>
                      </a:r>
                      <a:endParaRPr lang="ko-KR" altLang="en-US" sz="1200" b="1" i="0" u="none" strike="noStrike" dirty="0">
                        <a:effectLst/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근로자의 고용안정과 재취업을 촉진하기 위한 고용보험제도를 근간으로 하는</a:t>
                      </a:r>
                      <a:r>
                        <a:rPr lang="ko-KR" altLang="en-US" sz="1100" kern="12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 </a:t>
                      </a:r>
                      <a:r>
                        <a:rPr lang="en-US" altLang="ko-KR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4</a:t>
                      </a:r>
                      <a:r>
                        <a:rPr lang="ko-KR" altLang="en-US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대 </a:t>
                      </a:r>
                      <a:r>
                        <a:rPr lang="ko-KR" altLang="en-US" sz="1100" kern="1200" dirty="0" err="1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보험제도와</a:t>
                      </a:r>
                      <a:r>
                        <a:rPr lang="ko-KR" altLang="en-US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 사회 구성원이 인간다운 삶을 추구하기 위한 기본인 권리와</a:t>
                      </a:r>
                      <a:r>
                        <a:rPr lang="ko-KR" altLang="en-US" sz="1100" kern="12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 </a:t>
                      </a:r>
                      <a:r>
                        <a:rPr lang="ko-KR" altLang="en-US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제도들을 포괄하는 다양한 공적 서비스와 제도들을 고찰한다</a:t>
                      </a:r>
                      <a:r>
                        <a:rPr lang="en-US" altLang="ko-KR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  <a:endParaRPr lang="en-US" altLang="ko-KR" sz="1100" kern="1200" dirty="0">
                        <a:solidFill>
                          <a:schemeClr val="dk1"/>
                        </a:solidFill>
                        <a:effectLst/>
                        <a:latin typeface="10X10" panose="020B0600000101010101" charset="-127"/>
                        <a:ea typeface="10X10" panose="020B0600000101010101" charset="-127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74556792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b="1" u="none" strike="noStrike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고용서비스 이해와 활용</a:t>
                      </a:r>
                      <a:endParaRPr lang="ko-KR" altLang="en-US" sz="1200" b="1" i="0" u="none" strike="noStrike" dirty="0">
                        <a:effectLst/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노동시장에서 노동공급자와 노동수요자의 결합을 효율적으로 추진하기 위해</a:t>
                      </a:r>
                      <a:r>
                        <a:rPr lang="ko-KR" altLang="en-US" sz="1100" kern="12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 </a:t>
                      </a:r>
                      <a:r>
                        <a:rPr lang="ko-KR" altLang="en-US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필요한 고용서비스 정책의 목적</a:t>
                      </a:r>
                      <a:r>
                        <a:rPr lang="en-US" altLang="ko-KR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기능</a:t>
                      </a:r>
                      <a:r>
                        <a:rPr lang="en-US" altLang="ko-KR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역할</a:t>
                      </a:r>
                      <a:r>
                        <a:rPr lang="en-US" altLang="ko-KR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과제</a:t>
                      </a:r>
                      <a:r>
                        <a:rPr lang="en-US" altLang="ko-KR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발전방안 등을 이해한다</a:t>
                      </a:r>
                      <a:r>
                        <a:rPr lang="en-US" altLang="ko-KR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  <a:endParaRPr lang="en-US" altLang="ko-KR" sz="1100" kern="1200" dirty="0">
                        <a:solidFill>
                          <a:schemeClr val="dk1"/>
                        </a:solidFill>
                        <a:effectLst/>
                        <a:latin typeface="10X10" panose="020B0600000101010101" charset="-127"/>
                        <a:ea typeface="10X10" panose="020B0600000101010101" charset="-127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45255764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b="1" u="none" strike="noStrike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통계분석세미나</a:t>
                      </a:r>
                      <a:endParaRPr lang="ko-KR" altLang="en-US" sz="1200" b="1" i="0" u="none" strike="noStrike" dirty="0">
                        <a:effectLst/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인력개발 관련 데이터 및 이를 활용한 다양한 통계방법들을 학습함으로써</a:t>
                      </a:r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조사에 바탕을 둔 인력개발 정책의 동향을 이해하고</a:t>
                      </a:r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데이터에 기반한 효과적인</a:t>
                      </a:r>
                      <a:r>
                        <a:rPr lang="ko-KR" altLang="en-US" sz="1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 </a:t>
                      </a:r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인력개발 정책을 수립하는데 활용한다</a:t>
                      </a:r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  <a:endParaRPr lang="ko-KR" altLang="en-US" sz="1100" dirty="0"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989332473"/>
                  </a:ext>
                </a:extLst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323850" y="333375"/>
            <a:ext cx="8496300" cy="1008063"/>
          </a:xfrm>
          <a:prstGeom prst="rect">
            <a:avLst/>
          </a:prstGeom>
          <a:solidFill>
            <a:srgbClr val="0D2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b="1" dirty="0">
              <a:solidFill>
                <a:schemeClr val="accent2">
                  <a:lumMod val="75000"/>
                </a:schemeClr>
              </a:solidFill>
              <a:latin typeface="10X10" panose="020D0604000000000000" pitchFamily="50" charset="-127"/>
              <a:ea typeface="10X10" panose="020D0604000000000000" pitchFamily="50" charset="-127"/>
            </a:endParaRPr>
          </a:p>
        </p:txBody>
      </p:sp>
      <p:sp>
        <p:nvSpPr>
          <p:cNvPr id="8" name="제목 17"/>
          <p:cNvSpPr txBox="1">
            <a:spLocks/>
          </p:cNvSpPr>
          <p:nvPr/>
        </p:nvSpPr>
        <p:spPr>
          <a:xfrm>
            <a:off x="395288" y="414338"/>
            <a:ext cx="8229600" cy="1143000"/>
          </a:xfrm>
          <a:prstGeom prst="rect">
            <a:avLst/>
          </a:prstGeom>
        </p:spPr>
        <p:txBody>
          <a:bodyPr anchor="t"/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defRPr>
            </a:lvl9pPr>
          </a:lstStyle>
          <a:p>
            <a:pPr algn="l" eaLnBrk="1" hangingPunct="1"/>
            <a:r>
              <a:rPr lang="ko-KR" altLang="en-US" sz="3000" b="1" dirty="0">
                <a:solidFill>
                  <a:schemeClr val="bg1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인력개발정책학과 교과목</a:t>
            </a:r>
            <a:r>
              <a:rPr lang="en-US" altLang="ko-KR" sz="3000" b="1" dirty="0">
                <a:solidFill>
                  <a:schemeClr val="bg1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_5</a:t>
            </a:r>
            <a:endParaRPr kumimoji="0" lang="ko-KR" altLang="en-US" sz="3000" b="1" dirty="0">
              <a:solidFill>
                <a:schemeClr val="bg1"/>
              </a:solidFill>
              <a:latin typeface="10X10" panose="020D0604000000000000" pitchFamily="50" charset="-127"/>
              <a:ea typeface="10X10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317931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621616"/>
              </p:ext>
            </p:extLst>
          </p:nvPr>
        </p:nvGraphicFramePr>
        <p:xfrm>
          <a:off x="323528" y="1412776"/>
          <a:ext cx="8496622" cy="529378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1158825572"/>
                    </a:ext>
                  </a:extLst>
                </a:gridCol>
                <a:gridCol w="6696422">
                  <a:extLst>
                    <a:ext uri="{9D8B030D-6E8A-4147-A177-3AD203B41FA5}">
                      <a16:colId xmlns:a16="http://schemas.microsoft.com/office/drawing/2014/main" val="191825895"/>
                    </a:ext>
                  </a:extLst>
                </a:gridCol>
              </a:tblGrid>
              <a:tr h="27982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latin typeface="10X10" panose="020B0600000101010101" charset="-127"/>
                          <a:ea typeface="10X10" panose="020B0600000101010101" charset="-127"/>
                        </a:rPr>
                        <a:t>과목명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>
                          <a:latin typeface="10X10" panose="020B0600000101010101" charset="-127"/>
                          <a:ea typeface="10X10" panose="020B0600000101010101" charset="-127"/>
                        </a:rPr>
                        <a:t>내용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19527682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b="1" u="none" strike="noStrike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통계분석세미나</a:t>
                      </a:r>
                      <a:endParaRPr lang="ko-KR" altLang="en-US" sz="1200" b="1" i="0" u="none" strike="noStrike" dirty="0">
                        <a:effectLst/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인력개발 관련 데이터 및 이를 활용한 다양한 통계방법들을 학습함으로써</a:t>
                      </a:r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조사에 바탕을 둔 인력개발 정책의 동향을 이해하고</a:t>
                      </a:r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데이터에 기반한 효과적인</a:t>
                      </a:r>
                      <a:r>
                        <a:rPr lang="ko-KR" altLang="en-US" sz="1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 </a:t>
                      </a:r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인력개발 정책을 수립하는데 활용한다</a:t>
                      </a:r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  <a:endParaRPr lang="ko-KR" altLang="en-US" sz="1100" dirty="0"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7936218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b="1" u="none" strike="noStrike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노동법과인력개발</a:t>
                      </a:r>
                      <a:endParaRPr lang="ko-KR" altLang="en-US" sz="1200" b="1" i="0" u="none" strike="noStrike" dirty="0">
                        <a:effectLst/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노동자의 인간다운 생활을 보장하기 위해 만들어진 노동법 및 이와 관련된 다양한 인력개발 관련 법들을 고찰하여</a:t>
                      </a:r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인력개발 관련 법들의 법률적 타당성과</a:t>
                      </a:r>
                      <a:r>
                        <a:rPr lang="ko-KR" altLang="en-US" sz="1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 </a:t>
                      </a:r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실효성 등을 높일 수 있는 방안들을 모색한다</a:t>
                      </a:r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  <a:endParaRPr lang="ko-KR" altLang="en-US" sz="1100" dirty="0"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44677593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b="1" u="none" strike="noStrike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고용노동정책평가</a:t>
                      </a:r>
                      <a:endParaRPr lang="ko-KR" altLang="en-US" sz="1200" b="1" i="0" u="none" strike="noStrike" dirty="0">
                        <a:effectLst/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정부 개입을 통해 </a:t>
                      </a:r>
                      <a:r>
                        <a:rPr lang="ko-KR" altLang="en-US" sz="1100" kern="1200" dirty="0" err="1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고용노동과</a:t>
                      </a:r>
                      <a:r>
                        <a:rPr lang="ko-KR" altLang="en-US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 관련된 정책대안이 효과적으로 집행되고</a:t>
                      </a:r>
                      <a:r>
                        <a:rPr lang="en-US" altLang="ko-KR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목표를 달성하여 의도된 결과를 </a:t>
                      </a:r>
                      <a:r>
                        <a:rPr lang="ko-KR" altLang="en-US" sz="1100" kern="1200" dirty="0" err="1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가져왔는지를</a:t>
                      </a:r>
                      <a:r>
                        <a:rPr lang="ko-KR" altLang="en-US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 확인할 수 있는 </a:t>
                      </a:r>
                      <a:r>
                        <a:rPr lang="ko-KR" altLang="en-US" sz="1100" kern="1200" dirty="0" err="1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정책활동</a:t>
                      </a:r>
                      <a:r>
                        <a:rPr lang="ko-KR" altLang="en-US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 평가방법</a:t>
                      </a:r>
                      <a:r>
                        <a:rPr lang="en-US" altLang="ko-KR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</a:t>
                      </a:r>
                      <a:r>
                        <a:rPr lang="en-US" altLang="ko-KR" sz="1100" kern="12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 </a:t>
                      </a:r>
                      <a:r>
                        <a:rPr lang="ko-KR" altLang="en-US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데이터측정과 분석방법</a:t>
                      </a:r>
                      <a:r>
                        <a:rPr lang="en-US" altLang="ko-KR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kern="1200" dirty="0" err="1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정책개선과</a:t>
                      </a:r>
                      <a:r>
                        <a:rPr lang="ko-KR" altLang="en-US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 </a:t>
                      </a:r>
                      <a:r>
                        <a:rPr lang="ko-KR" altLang="en-US" sz="1100" kern="1200" dirty="0" err="1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정책환류</a:t>
                      </a:r>
                      <a:r>
                        <a:rPr lang="ko-KR" altLang="en-US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 방법 등을 학습한다</a:t>
                      </a:r>
                      <a:r>
                        <a:rPr lang="en-US" altLang="ko-KR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  <a:endParaRPr lang="en-US" altLang="ko-KR" sz="1100" kern="1200" dirty="0">
                        <a:solidFill>
                          <a:schemeClr val="dk1"/>
                        </a:solidFill>
                        <a:effectLst/>
                        <a:latin typeface="10X10" panose="020B0600000101010101" charset="-127"/>
                        <a:ea typeface="10X10" panose="020B0600000101010101" charset="-127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4080771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b="1" u="none" strike="noStrike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사회정책의이해</a:t>
                      </a:r>
                      <a:endParaRPr lang="ko-KR" altLang="en-US" sz="1200" b="1" i="0" u="none" strike="noStrike" dirty="0">
                        <a:effectLst/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본 교과목은 사회정책에 대한 개념과 관련 모형 및 이론</a:t>
                      </a:r>
                      <a:r>
                        <a:rPr lang="en-US" altLang="ko-KR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사회정책 형성과 분석</a:t>
                      </a:r>
                      <a:r>
                        <a:rPr lang="en-US" altLang="ko-KR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제도화에 대한 이해를 통해 거시적 관점에서 사회정책을 이해하는 것이다</a:t>
                      </a:r>
                      <a:r>
                        <a:rPr lang="en-US" altLang="ko-KR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  <a:endParaRPr lang="en-US" altLang="ko-KR" sz="1100" kern="1200" dirty="0">
                        <a:solidFill>
                          <a:schemeClr val="dk1"/>
                        </a:solidFill>
                        <a:effectLst/>
                        <a:latin typeface="10X10" panose="020B0600000101010101" charset="-127"/>
                        <a:ea typeface="10X10" panose="020B0600000101010101" charset="-127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42700183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b="1" u="none" strike="noStrike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인력개발 고급통계분석</a:t>
                      </a:r>
                      <a:endParaRPr lang="ko-KR" altLang="en-US" sz="1200" b="1" i="0" u="none" strike="noStrike" dirty="0">
                        <a:effectLst/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인력개발과 관련된 고급통계분석기법 및 정형화된 </a:t>
                      </a:r>
                      <a:r>
                        <a:rPr lang="ko-KR" altLang="en-US" sz="1100" dirty="0" err="1">
                          <a:latin typeface="10X10" panose="020B0600000101010101" charset="-127"/>
                          <a:ea typeface="10X10" panose="020B0600000101010101" charset="-127"/>
                        </a:rPr>
                        <a:t>통걔패키지</a:t>
                      </a:r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 활용을 학습한다</a:t>
                      </a:r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. </a:t>
                      </a:r>
                      <a:r>
                        <a:rPr lang="ko-KR" altLang="en-US" sz="1100" dirty="0" err="1">
                          <a:latin typeface="10X10" panose="020B0600000101010101" charset="-127"/>
                          <a:ea typeface="10X10" panose="020B0600000101010101" charset="-127"/>
                        </a:rPr>
                        <a:t>고급분석을</a:t>
                      </a:r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 위하여 한층 심화된 프로그래밍 기법도 학습한다</a:t>
                      </a:r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  <a:endParaRPr lang="ko-KR" altLang="en-US" sz="1100" dirty="0"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84871857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b="1" u="none" strike="noStrike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인력개발 고급연구방법론</a:t>
                      </a:r>
                      <a:endParaRPr lang="ko-KR" altLang="en-US" sz="1200" b="1" i="0" u="none" strike="noStrike" dirty="0">
                        <a:effectLst/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통계학 및 연구방법에 대한 개념을 재확인 하고 인력개발 관련 연구논문을  작성한다</a:t>
                      </a:r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. </a:t>
                      </a:r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또한 인력개발 관련 주제로 논문을 계획하고 진행하는데 있어서 적절한 연구방법을 선택하고 </a:t>
                      </a:r>
                      <a:r>
                        <a:rPr lang="ko-KR" altLang="en-US" sz="1100" dirty="0" err="1">
                          <a:latin typeface="10X10" panose="020B0600000101010101" charset="-127"/>
                          <a:ea typeface="10X10" panose="020B0600000101010101" charset="-127"/>
                        </a:rPr>
                        <a:t>통계분석하며</a:t>
                      </a:r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 해석하도록 한다</a:t>
                      </a:r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27440643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b="1" u="none" strike="noStrike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인력개발 질적연구방법론</a:t>
                      </a:r>
                      <a:endParaRPr lang="ko-KR" altLang="en-US" sz="1200" b="1" i="0" u="none" strike="noStrike" dirty="0">
                        <a:effectLst/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인력개발 관련 질적인 자료를 이해하고</a:t>
                      </a:r>
                      <a:r>
                        <a:rPr lang="en-US" altLang="ko-KR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이러한 자료의 수집 및 분석에 필요한 중요한 기법들을 비교 평가하며</a:t>
                      </a:r>
                      <a:r>
                        <a:rPr lang="en-US" altLang="ko-KR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주요한 질적 방법론을 활용해 연구를 설계하고 추진하는 방법을 학습한다</a:t>
                      </a:r>
                      <a:r>
                        <a:rPr lang="en-US" altLang="ko-KR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  <a:endParaRPr lang="ko-KR" altLang="en-US" sz="1100" kern="1200" dirty="0">
                        <a:solidFill>
                          <a:schemeClr val="dk1"/>
                        </a:solidFill>
                        <a:effectLst/>
                        <a:latin typeface="10X10" panose="020B0600000101010101" charset="-127"/>
                        <a:ea typeface="10X10" panose="020B0600000101010101" charset="-127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08278954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b="1" u="none" strike="noStrike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인력개발 응용통계분석</a:t>
                      </a:r>
                      <a:endParaRPr lang="ko-KR" altLang="en-US" sz="1200" b="1" i="0" u="none" strike="noStrike" dirty="0">
                        <a:effectLst/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인력개발과 관련된 중급통계분석기법 및 정형화된 </a:t>
                      </a:r>
                      <a:r>
                        <a:rPr lang="ko-KR" altLang="en-US" sz="1100" kern="1200" dirty="0" err="1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통계패키지</a:t>
                      </a:r>
                      <a:r>
                        <a:rPr lang="ko-KR" altLang="en-US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 활용을 학습한다</a:t>
                      </a:r>
                      <a:r>
                        <a:rPr lang="en-US" altLang="ko-KR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 </a:t>
                      </a:r>
                      <a:r>
                        <a:rPr lang="ko-KR" altLang="en-US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중급수준의 </a:t>
                      </a:r>
                      <a:r>
                        <a:rPr lang="ko-KR" altLang="en-US" sz="1100" kern="1200" dirty="0" err="1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통계분석과</a:t>
                      </a:r>
                      <a:r>
                        <a:rPr lang="ko-KR" altLang="en-US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 관련된 제반 이론과 프로그래밍 기법도 학습한다</a:t>
                      </a:r>
                      <a:r>
                        <a:rPr lang="en-US" altLang="ko-KR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  <a:endParaRPr lang="ko-KR" altLang="en-US" sz="1100" kern="1200" dirty="0">
                        <a:solidFill>
                          <a:schemeClr val="dk1"/>
                        </a:solidFill>
                        <a:effectLst/>
                        <a:latin typeface="10X10" panose="020B0600000101010101" charset="-127"/>
                        <a:ea typeface="10X10" panose="020B0600000101010101" charset="-127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39787896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1" u="none" strike="noStrike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AI</a:t>
                      </a:r>
                      <a:r>
                        <a:rPr lang="ko-KR" altLang="en-US" sz="1200" b="1" u="none" strike="noStrike" dirty="0" err="1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와고용서비스</a:t>
                      </a:r>
                      <a:endParaRPr lang="ko-KR" altLang="en-US" sz="1200" b="1" u="none" strike="noStrike" dirty="0">
                        <a:effectLst/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AI </a:t>
                      </a:r>
                      <a:r>
                        <a:rPr lang="ko-KR" altLang="en-US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기반 고용서비스의 현재 동향과 미래 전망을 학습하고</a:t>
                      </a:r>
                      <a:r>
                        <a:rPr lang="en-US" altLang="ko-KR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실제 사례를 통해 </a:t>
                      </a:r>
                      <a:r>
                        <a:rPr lang="en-US" altLang="ko-KR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AI </a:t>
                      </a:r>
                      <a:r>
                        <a:rPr lang="ko-KR" altLang="en-US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기술이 어떻게 채용</a:t>
                      </a:r>
                      <a:r>
                        <a:rPr lang="en-US" altLang="ko-KR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교육 및 직무 분석에 활용되는지를 이해한다</a:t>
                      </a:r>
                      <a:r>
                        <a:rPr lang="en-US" altLang="ko-KR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 </a:t>
                      </a:r>
                      <a:r>
                        <a:rPr lang="ko-KR" altLang="en-US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이를 통해 </a:t>
                      </a:r>
                      <a:r>
                        <a:rPr lang="en-US" altLang="ko-KR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AI </a:t>
                      </a:r>
                      <a:r>
                        <a:rPr lang="ko-KR" altLang="en-US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기술을 효과적으로 적용하여 인력 관리를 혁신할 수 있는 능력을 기른다</a:t>
                      </a:r>
                      <a:r>
                        <a:rPr lang="en-US" altLang="ko-KR" sz="1100" kern="120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  <a:endParaRPr lang="en-US" altLang="ko-KR" sz="1100" kern="1200" dirty="0">
                        <a:solidFill>
                          <a:schemeClr val="dk1"/>
                        </a:solidFill>
                        <a:effectLst/>
                        <a:latin typeface="10X10" panose="020B0600000101010101" charset="-127"/>
                        <a:ea typeface="10X10" panose="020B0600000101010101" charset="-127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76844316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1" u="none" strike="noStrike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HRD </a:t>
                      </a:r>
                      <a:r>
                        <a:rPr lang="ko-KR" altLang="en-US" sz="1200" b="1" u="none" strike="noStrike" dirty="0" err="1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애널리틱스</a:t>
                      </a:r>
                      <a:endParaRPr lang="ko-KR" altLang="en-US" sz="1200" b="1" u="none" strike="noStrike" dirty="0">
                        <a:effectLst/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인적자원개발 분야의 통계적 </a:t>
                      </a:r>
                      <a:r>
                        <a:rPr lang="ko-KR" altLang="en-US" sz="1100" kern="1200" spc="-100" baseline="0" dirty="0" err="1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문해력을</a:t>
                      </a:r>
                      <a:r>
                        <a:rPr lang="ko-KR" altLang="en-US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 제고하고 실제 데이터 수집</a:t>
                      </a:r>
                      <a:r>
                        <a:rPr lang="en-US" altLang="ko-KR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분석</a:t>
                      </a:r>
                      <a:r>
                        <a:rPr lang="en-US" altLang="ko-KR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결과 해석 등 </a:t>
                      </a:r>
                      <a:r>
                        <a:rPr lang="en-US" altLang="ko-KR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HRD </a:t>
                      </a:r>
                      <a:r>
                        <a:rPr lang="ko-KR" altLang="en-US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실제에서 활용될 수 있는 실질적인 분석기법 및 응용을 다룬다</a:t>
                      </a:r>
                      <a:r>
                        <a:rPr lang="en-US" altLang="ko-KR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 </a:t>
                      </a:r>
                      <a:r>
                        <a:rPr lang="ko-KR" altLang="en-US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또한 통계 및 빅데이터 이론</a:t>
                      </a:r>
                      <a:r>
                        <a:rPr lang="en-US" altLang="ko-KR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최신 분석 툴 습득</a:t>
                      </a:r>
                      <a:r>
                        <a:rPr lang="en-US" altLang="ko-KR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실무에서의 데이터 기반 의사소통 역량을 제고한다</a:t>
                      </a:r>
                      <a:r>
                        <a:rPr lang="en-US" altLang="ko-KR" sz="1100" kern="1200" spc="-100" baseline="0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  <a:endParaRPr lang="en-US" altLang="ko-KR" sz="1100" kern="1200" spc="-100" baseline="0" dirty="0">
                        <a:solidFill>
                          <a:schemeClr val="dk1"/>
                        </a:solidFill>
                        <a:effectLst/>
                        <a:latin typeface="10X10" panose="020B0600000101010101" charset="-127"/>
                        <a:ea typeface="10X10" panose="020B0600000101010101" charset="-127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31576083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b="1" u="none" strike="noStrike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빅데이터와 노동시장 분석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빅데이터의 개념과 도구를 학습하고</a:t>
                      </a:r>
                      <a:r>
                        <a:rPr lang="en-US" altLang="ko-KR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이를 통해 노동 시장 데이터를 수집</a:t>
                      </a:r>
                      <a:r>
                        <a:rPr lang="en-US" altLang="ko-KR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분석 및 해석하는 방법을 익힌다</a:t>
                      </a:r>
                      <a:r>
                        <a:rPr lang="en-US" altLang="ko-KR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. </a:t>
                      </a:r>
                      <a:r>
                        <a:rPr lang="ko-KR" altLang="en-US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다양한 산업의 실질적 사례를 통해 실제 데이터 분석 프로젝트를 수행하며</a:t>
                      </a:r>
                      <a:r>
                        <a:rPr lang="en-US" altLang="ko-KR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데이터 기반의 </a:t>
                      </a:r>
                      <a:r>
                        <a:rPr lang="ko-KR" altLang="en-US" sz="1100" spc="-100" baseline="0" dirty="0" err="1">
                          <a:latin typeface="10X10" panose="020B0600000101010101" charset="-127"/>
                          <a:ea typeface="10X10" panose="020B0600000101010101" charset="-127"/>
                        </a:rPr>
                        <a:t>인사이트를</a:t>
                      </a:r>
                      <a:r>
                        <a:rPr lang="ko-KR" altLang="en-US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 도출하여 정책 제언을 할 수 있는 능력을 키운다</a:t>
                      </a:r>
                      <a:r>
                        <a:rPr lang="en-US" altLang="ko-KR" sz="1100" spc="-100" baseline="0" dirty="0"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  <a:endParaRPr lang="ko-KR" altLang="en-US" sz="1100" spc="-100" baseline="0" dirty="0"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67827378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b="1" u="none" strike="noStrike" dirty="0" err="1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에듀테크</a:t>
                      </a:r>
                      <a:r>
                        <a:rPr lang="ko-KR" altLang="en-US" sz="1200" b="1" u="none" strike="noStrike" dirty="0"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 기반 경력개발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본 교과에서는 다양한 첨단 교육 기술</a:t>
                      </a:r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(</a:t>
                      </a:r>
                      <a:r>
                        <a:rPr lang="ko-KR" altLang="en-US" sz="1100" dirty="0" err="1">
                          <a:latin typeface="10X10" panose="020B0600000101010101" charset="-127"/>
                          <a:ea typeface="10X10" panose="020B0600000101010101" charset="-127"/>
                        </a:rPr>
                        <a:t>에듀테크</a:t>
                      </a:r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)</a:t>
                      </a:r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와 플랫폼을 통해 경력 개발 프로그램을 설계하고 평가하는 능력을 함양한다</a:t>
                      </a:r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. </a:t>
                      </a:r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또한 </a:t>
                      </a:r>
                      <a:r>
                        <a:rPr lang="ko-KR" altLang="en-US" sz="1100" dirty="0" err="1">
                          <a:latin typeface="10X10" panose="020B0600000101010101" charset="-127"/>
                          <a:ea typeface="10X10" panose="020B0600000101010101" charset="-127"/>
                        </a:rPr>
                        <a:t>경력개발과</a:t>
                      </a:r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 관련한 기본적인 이론과 모형에 대해 학습하고</a:t>
                      </a:r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특히 조직에서 조직구성원들이 경력을 설정하고</a:t>
                      </a:r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관리하고</a:t>
                      </a:r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dirty="0" err="1">
                          <a:latin typeface="10X10" panose="020B0600000101010101" charset="-127"/>
                          <a:ea typeface="10X10" panose="020B0600000101010101" charset="-127"/>
                        </a:rPr>
                        <a:t>경력목표에</a:t>
                      </a:r>
                      <a:r>
                        <a:rPr lang="ko-KR" altLang="en-US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 도달하는 방법론에 대해 알아본다</a:t>
                      </a:r>
                      <a:r>
                        <a:rPr lang="en-US" altLang="ko-KR" sz="1100" dirty="0"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  <a:endParaRPr lang="ko-KR" altLang="en-US" sz="1100" dirty="0"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587688731"/>
                  </a:ext>
                </a:extLst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323850" y="333375"/>
            <a:ext cx="8496300" cy="1008063"/>
          </a:xfrm>
          <a:prstGeom prst="rect">
            <a:avLst/>
          </a:prstGeom>
          <a:solidFill>
            <a:srgbClr val="0D2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b="1" dirty="0">
              <a:solidFill>
                <a:schemeClr val="accent2">
                  <a:lumMod val="75000"/>
                </a:schemeClr>
              </a:solidFill>
              <a:latin typeface="10X10" panose="020D0604000000000000" pitchFamily="50" charset="-127"/>
              <a:ea typeface="10X10" panose="020D0604000000000000" pitchFamily="50" charset="-127"/>
            </a:endParaRPr>
          </a:p>
        </p:txBody>
      </p:sp>
      <p:sp>
        <p:nvSpPr>
          <p:cNvPr id="8" name="제목 17"/>
          <p:cNvSpPr txBox="1">
            <a:spLocks/>
          </p:cNvSpPr>
          <p:nvPr/>
        </p:nvSpPr>
        <p:spPr>
          <a:xfrm>
            <a:off x="395288" y="414338"/>
            <a:ext cx="8229600" cy="1143000"/>
          </a:xfrm>
          <a:prstGeom prst="rect">
            <a:avLst/>
          </a:prstGeom>
        </p:spPr>
        <p:txBody>
          <a:bodyPr anchor="t"/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defRPr>
            </a:lvl9pPr>
          </a:lstStyle>
          <a:p>
            <a:pPr algn="l" eaLnBrk="1" hangingPunct="1"/>
            <a:r>
              <a:rPr lang="ko-KR" altLang="en-US" sz="3000" b="1" dirty="0">
                <a:solidFill>
                  <a:schemeClr val="bg1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인력개발정책학과 교과목</a:t>
            </a:r>
            <a:r>
              <a:rPr lang="en-US" altLang="ko-KR" sz="3000" b="1" dirty="0">
                <a:solidFill>
                  <a:schemeClr val="bg1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_6</a:t>
            </a:r>
            <a:endParaRPr kumimoji="0" lang="ko-KR" altLang="en-US" sz="3000" b="1" dirty="0">
              <a:solidFill>
                <a:schemeClr val="bg1"/>
              </a:solidFill>
              <a:latin typeface="10X10" panose="020D0604000000000000" pitchFamily="50" charset="-127"/>
              <a:ea typeface="10X10" panose="020D0604000000000000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23528" y="4941168"/>
            <a:ext cx="8496944" cy="172819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5464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직사각형 64"/>
          <p:cNvSpPr/>
          <p:nvPr/>
        </p:nvSpPr>
        <p:spPr>
          <a:xfrm>
            <a:off x="323850" y="333375"/>
            <a:ext cx="8496300" cy="1008063"/>
          </a:xfrm>
          <a:prstGeom prst="rect">
            <a:avLst/>
          </a:prstGeom>
          <a:solidFill>
            <a:srgbClr val="0D2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b="1" dirty="0">
              <a:solidFill>
                <a:schemeClr val="accent2">
                  <a:lumMod val="75000"/>
                </a:schemeClr>
              </a:solidFill>
              <a:latin typeface="10X10" panose="020D0604000000000000" pitchFamily="50" charset="-127"/>
              <a:ea typeface="10X10" panose="020D0604000000000000" pitchFamily="50" charset="-127"/>
            </a:endParaRPr>
          </a:p>
        </p:txBody>
      </p:sp>
      <p:sp>
        <p:nvSpPr>
          <p:cNvPr id="20484" name="제목 49"/>
          <p:cNvSpPr>
            <a:spLocks noGrp="1"/>
          </p:cNvSpPr>
          <p:nvPr>
            <p:ph type="title"/>
          </p:nvPr>
        </p:nvSpPr>
        <p:spPr>
          <a:xfrm>
            <a:off x="371475" y="404813"/>
            <a:ext cx="8229600" cy="863600"/>
          </a:xfrm>
        </p:spPr>
        <p:txBody>
          <a:bodyPr anchor="t"/>
          <a:lstStyle/>
          <a:p>
            <a:pPr algn="l" eaLnBrk="1" hangingPunct="1"/>
            <a:r>
              <a:rPr lang="ko-KR" altLang="en-US" sz="3000" b="1" dirty="0">
                <a:solidFill>
                  <a:schemeClr val="bg1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국내</a:t>
            </a:r>
            <a:r>
              <a:rPr lang="en-US" altLang="ko-KR" sz="3000" b="1" dirty="0">
                <a:solidFill>
                  <a:schemeClr val="bg1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·</a:t>
            </a:r>
            <a:r>
              <a:rPr lang="ko-KR" altLang="en-US" sz="3000" b="1" dirty="0">
                <a:solidFill>
                  <a:schemeClr val="bg1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외 논문 실적 </a:t>
            </a:r>
            <a:r>
              <a:rPr lang="en-US" altLang="ko-KR" sz="3000" b="1" dirty="0">
                <a:solidFill>
                  <a:schemeClr val="bg1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1</a:t>
            </a:r>
            <a:endParaRPr lang="ko-KR" altLang="en-US" sz="2000" b="1" dirty="0">
              <a:solidFill>
                <a:schemeClr val="bg1"/>
              </a:solidFill>
              <a:latin typeface="10X10" panose="020D0604000000000000" pitchFamily="50" charset="-127"/>
              <a:ea typeface="10X10" panose="020D0604000000000000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72046" y="1635193"/>
            <a:ext cx="3024338" cy="12772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95250" indent="-95250">
              <a:buFont typeface="Arial" panose="020B0604020202020204" pitchFamily="34" charset="0"/>
              <a:buChar char="•"/>
            </a:pPr>
            <a:r>
              <a:rPr lang="ko-KR" altLang="en-US" sz="1100" b="1" dirty="0" err="1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논문제목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: </a:t>
            </a: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외국인근로자 직업훈련 운영현황과 기업의 </a:t>
            </a:r>
            <a:r>
              <a:rPr lang="ko-KR" altLang="en-US" sz="1100" b="1" dirty="0" err="1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성과인식</a:t>
            </a: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: </a:t>
            </a: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조선업 </a:t>
            </a:r>
            <a:r>
              <a:rPr lang="ko-KR" altLang="en-US" sz="1100" b="1" dirty="0" err="1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비전문</a:t>
            </a: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 외국인근로자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(E-9) </a:t>
            </a:r>
            <a:r>
              <a:rPr lang="ko-KR" altLang="en-US" sz="1100" b="1" dirty="0" err="1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특화훈련을</a:t>
            </a: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 중심으로</a:t>
            </a:r>
          </a:p>
          <a:p>
            <a:pPr marL="95250" indent="-95250">
              <a:buFont typeface="Arial" panose="020B0604020202020204" pitchFamily="34" charset="0"/>
              <a:buChar char="•"/>
            </a:pPr>
            <a:endParaRPr lang="en-US" altLang="ko-KR" sz="1100" b="1" dirty="0">
              <a:latin typeface="10X10" panose="020D0604000000000000" pitchFamily="50" charset="-127"/>
              <a:ea typeface="10X10" panose="020D0604000000000000" pitchFamily="50" charset="-127"/>
              <a:cs typeface="Times New Roman" panose="02020603050405020304" pitchFamily="18" charset="0"/>
            </a:endParaRPr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ko-KR" altLang="en-US" sz="1100" b="1" dirty="0" err="1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저널명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: </a:t>
            </a: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한국이민정책학보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, 2025, </a:t>
            </a: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제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8</a:t>
            </a: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권 제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2</a:t>
            </a: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호</a:t>
            </a:r>
            <a:endParaRPr lang="en-US" altLang="ko-KR" sz="1100" b="1" dirty="0">
              <a:latin typeface="10X10" panose="020D0604000000000000" pitchFamily="50" charset="-127"/>
              <a:ea typeface="10X10" panose="020D0604000000000000" pitchFamily="50" charset="-127"/>
              <a:cs typeface="Times New Roman" panose="02020603050405020304" pitchFamily="18" charset="0"/>
            </a:endParaRPr>
          </a:p>
          <a:p>
            <a:pPr marL="95250" indent="-95250">
              <a:buFont typeface="Arial" panose="020B0604020202020204" pitchFamily="34" charset="0"/>
              <a:buChar char="•"/>
            </a:pPr>
            <a:endParaRPr lang="en-US" altLang="ko-KR" sz="1100" b="1" dirty="0">
              <a:latin typeface="10X10" panose="020D0604000000000000" pitchFamily="50" charset="-127"/>
              <a:ea typeface="10X10" panose="020D0604000000000000" pitchFamily="50" charset="-127"/>
              <a:cs typeface="Times New Roman" panose="02020603050405020304" pitchFamily="18" charset="0"/>
            </a:endParaRPr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대표저자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: </a:t>
            </a: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이영민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100" b="1" dirty="0" err="1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임정연</a:t>
            </a:r>
            <a:endParaRPr lang="ko-KR" altLang="en-US" sz="1100" b="1" dirty="0">
              <a:latin typeface="10X10" panose="020D0604000000000000" pitchFamily="50" charset="-127"/>
              <a:ea typeface="10X10" panose="020D0604000000000000" pitchFamily="50" charset="-127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0152" y="1628800"/>
            <a:ext cx="3024338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95250" indent="-95250">
              <a:buFont typeface="Arial" panose="020B0604020202020204" pitchFamily="34" charset="0"/>
              <a:buChar char="•"/>
            </a:pPr>
            <a:r>
              <a:rPr lang="ko-KR" altLang="en-US" sz="1100" b="1" dirty="0" err="1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논문제목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: </a:t>
            </a: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지역 고용 회복력의 정의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측정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실천 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: </a:t>
            </a: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이론과 정책의 다층적 접근</a:t>
            </a:r>
          </a:p>
          <a:p>
            <a:pPr marL="95250" indent="-95250">
              <a:buFont typeface="Arial" panose="020B0604020202020204" pitchFamily="34" charset="0"/>
              <a:buChar char="•"/>
            </a:pPr>
            <a:endParaRPr lang="en-US" altLang="ko-KR" sz="1100" b="1" dirty="0">
              <a:latin typeface="10X10" panose="020D0604000000000000" pitchFamily="50" charset="-127"/>
              <a:ea typeface="10X10" panose="020D0604000000000000" pitchFamily="50" charset="-127"/>
              <a:cs typeface="Times New Roman" panose="02020603050405020304" pitchFamily="18" charset="0"/>
            </a:endParaRPr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ko-KR" altLang="en-US" sz="1100" b="1" dirty="0" err="1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저널명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: </a:t>
            </a: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한국과 국제사회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, 2025, </a:t>
            </a: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제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9</a:t>
            </a: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권 제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4</a:t>
            </a: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호</a:t>
            </a:r>
            <a:endParaRPr lang="en-US" altLang="ko-KR" sz="1100" b="1" dirty="0">
              <a:latin typeface="10X10" panose="020D0604000000000000" pitchFamily="50" charset="-127"/>
              <a:ea typeface="10X10" panose="020D0604000000000000" pitchFamily="50" charset="-127"/>
              <a:cs typeface="Times New Roman" panose="02020603050405020304" pitchFamily="18" charset="0"/>
            </a:endParaRPr>
          </a:p>
          <a:p>
            <a:pPr marL="95250" indent="-95250">
              <a:buFont typeface="Arial" panose="020B0604020202020204" pitchFamily="34" charset="0"/>
              <a:buChar char="•"/>
            </a:pPr>
            <a:endParaRPr lang="en-US" altLang="ko-KR" sz="1100" b="1" dirty="0">
              <a:latin typeface="10X10" panose="020D0604000000000000" pitchFamily="50" charset="-127"/>
              <a:ea typeface="10X10" panose="020D0604000000000000" pitchFamily="50" charset="-127"/>
              <a:cs typeface="Times New Roman" panose="02020603050405020304" pitchFamily="18" charset="0"/>
            </a:endParaRPr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대표저자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: </a:t>
            </a:r>
            <a:r>
              <a:rPr lang="ko-KR" altLang="en-US" sz="1100" b="1" dirty="0" err="1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고윤숙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이영민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72046" y="3441630"/>
            <a:ext cx="3168352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95250" indent="-95250">
              <a:buFont typeface="Arial" panose="020B0604020202020204" pitchFamily="34" charset="0"/>
              <a:buChar char="•"/>
            </a:pPr>
            <a:r>
              <a:rPr lang="ko-KR" altLang="en-US" sz="1100" b="1" dirty="0" err="1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논문제목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: </a:t>
            </a: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대학생의 </a:t>
            </a:r>
            <a:r>
              <a:rPr lang="ko-KR" altLang="en-US" sz="1100" b="1" dirty="0" err="1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진로장벽</a:t>
            </a: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 유형과 진로준비행동의 관계에 대한 실증적 연구</a:t>
            </a:r>
          </a:p>
          <a:p>
            <a:pPr marL="95250" indent="-95250">
              <a:buFont typeface="Arial" panose="020B0604020202020204" pitchFamily="34" charset="0"/>
              <a:buChar char="•"/>
            </a:pPr>
            <a:endParaRPr lang="en-US" altLang="ko-KR" sz="1100" b="1" dirty="0">
              <a:latin typeface="10X10" panose="020D0604000000000000" pitchFamily="50" charset="-127"/>
              <a:ea typeface="10X10" panose="020D0604000000000000" pitchFamily="50" charset="-127"/>
              <a:cs typeface="Times New Roman" panose="02020603050405020304" pitchFamily="18" charset="0"/>
            </a:endParaRPr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ko-KR" altLang="en-US" sz="1100" b="1" dirty="0" err="1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저널명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: </a:t>
            </a: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충남대 사회과학연구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, 2025, </a:t>
            </a: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제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36</a:t>
            </a: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권 제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1</a:t>
            </a: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호</a:t>
            </a:r>
            <a:endParaRPr lang="en-US" altLang="ko-KR" sz="1100" b="1" dirty="0">
              <a:latin typeface="10X10" panose="020D0604000000000000" pitchFamily="50" charset="-127"/>
              <a:ea typeface="10X10" panose="020D0604000000000000" pitchFamily="50" charset="-127"/>
              <a:cs typeface="Times New Roman" panose="02020603050405020304" pitchFamily="18" charset="0"/>
            </a:endParaRPr>
          </a:p>
          <a:p>
            <a:pPr marL="95250" indent="-95250">
              <a:buFont typeface="Arial" panose="020B0604020202020204" pitchFamily="34" charset="0"/>
              <a:buChar char="•"/>
            </a:pPr>
            <a:endParaRPr lang="en-US" altLang="ko-KR" sz="1100" b="1" dirty="0">
              <a:latin typeface="10X10" panose="020D0604000000000000" pitchFamily="50" charset="-127"/>
              <a:ea typeface="10X10" panose="020D0604000000000000" pitchFamily="50" charset="-127"/>
              <a:cs typeface="Times New Roman" panose="02020603050405020304" pitchFamily="18" charset="0"/>
            </a:endParaRPr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대표저자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: </a:t>
            </a:r>
            <a:r>
              <a:rPr lang="ko-KR" altLang="en-US" sz="1100" b="1" dirty="0" err="1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최계원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이영민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940152" y="3441630"/>
            <a:ext cx="3131840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95250" indent="-95250">
              <a:buFont typeface="Arial" panose="020B0604020202020204" pitchFamily="34" charset="0"/>
              <a:buChar char="•"/>
            </a:pPr>
            <a:r>
              <a:rPr lang="ko-KR" altLang="en-US" sz="1100" b="1" dirty="0" err="1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논문제목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: </a:t>
            </a: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부분 은퇴자의 노동시장 재진입 구직 경험 영향요인 연구</a:t>
            </a:r>
          </a:p>
          <a:p>
            <a:pPr marL="95250" indent="-95250">
              <a:buFont typeface="Arial" panose="020B0604020202020204" pitchFamily="34" charset="0"/>
              <a:buChar char="•"/>
            </a:pPr>
            <a:endParaRPr lang="en-US" altLang="ko-KR" sz="1100" b="1" dirty="0">
              <a:latin typeface="10X10" panose="020D0604000000000000" pitchFamily="50" charset="-127"/>
              <a:ea typeface="10X10" panose="020D0604000000000000" pitchFamily="50" charset="-127"/>
              <a:cs typeface="Times New Roman" panose="02020603050405020304" pitchFamily="18" charset="0"/>
            </a:endParaRPr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ko-KR" altLang="en-US" sz="1100" b="1" dirty="0" err="1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저널명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: </a:t>
            </a:r>
            <a:r>
              <a:rPr lang="ko-KR" altLang="en-US" sz="1100" b="1" dirty="0" err="1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한국진로창업경영학회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, 2025, </a:t>
            </a: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제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9</a:t>
            </a: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권 제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4</a:t>
            </a: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호</a:t>
            </a:r>
            <a:endParaRPr lang="en-US" altLang="ko-KR" sz="1100" b="1" dirty="0">
              <a:latin typeface="10X10" panose="020D0604000000000000" pitchFamily="50" charset="-127"/>
              <a:ea typeface="10X10" panose="020D0604000000000000" pitchFamily="50" charset="-127"/>
              <a:cs typeface="Times New Roman" panose="02020603050405020304" pitchFamily="18" charset="0"/>
            </a:endParaRPr>
          </a:p>
          <a:p>
            <a:pPr marL="95250" indent="-95250">
              <a:buFont typeface="Arial" panose="020B0604020202020204" pitchFamily="34" charset="0"/>
              <a:buChar char="•"/>
            </a:pPr>
            <a:endParaRPr lang="en-US" altLang="ko-KR" sz="1100" b="1" dirty="0">
              <a:latin typeface="10X10" panose="020D0604000000000000" pitchFamily="50" charset="-127"/>
              <a:ea typeface="10X10" panose="020D0604000000000000" pitchFamily="50" charset="-127"/>
              <a:cs typeface="Times New Roman" panose="02020603050405020304" pitchFamily="18" charset="0"/>
            </a:endParaRPr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대표저자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: </a:t>
            </a: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고아라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이영민</a:t>
            </a:r>
          </a:p>
        </p:txBody>
      </p:sp>
      <p:grpSp>
        <p:nvGrpSpPr>
          <p:cNvPr id="14" name="그룹 13"/>
          <p:cNvGrpSpPr/>
          <p:nvPr/>
        </p:nvGrpSpPr>
        <p:grpSpPr>
          <a:xfrm>
            <a:off x="323527" y="1556791"/>
            <a:ext cx="1195371" cy="5040561"/>
            <a:chOff x="323527" y="1556791"/>
            <a:chExt cx="1195371" cy="5040561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3528" y="1556791"/>
              <a:ext cx="1195370" cy="171600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3527" y="3356992"/>
              <a:ext cx="1195371" cy="158417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3528" y="5085184"/>
              <a:ext cx="1189257" cy="151216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32" name="TextBox 31"/>
          <p:cNvSpPr txBox="1"/>
          <p:nvPr/>
        </p:nvSpPr>
        <p:spPr>
          <a:xfrm>
            <a:off x="1572046" y="5241830"/>
            <a:ext cx="3024338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95250" indent="-95250">
              <a:buFont typeface="Arial" panose="020B0604020202020204" pitchFamily="34" charset="0"/>
              <a:buChar char="•"/>
            </a:pPr>
            <a:r>
              <a:rPr lang="ko-KR" altLang="en-US" sz="1100" b="1" dirty="0" err="1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논문제목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: </a:t>
            </a: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서울지역 프리랜서의 노동 특성과 경력관리 지원방안</a:t>
            </a:r>
          </a:p>
          <a:p>
            <a:pPr marL="95250" indent="-95250">
              <a:buFont typeface="Arial" panose="020B0604020202020204" pitchFamily="34" charset="0"/>
              <a:buChar char="•"/>
            </a:pPr>
            <a:endParaRPr lang="en-US" altLang="ko-KR" sz="1100" b="1" dirty="0">
              <a:latin typeface="10X10" panose="020D0604000000000000" pitchFamily="50" charset="-127"/>
              <a:ea typeface="10X10" panose="020D0604000000000000" pitchFamily="50" charset="-127"/>
              <a:cs typeface="Times New Roman" panose="02020603050405020304" pitchFamily="18" charset="0"/>
            </a:endParaRPr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ko-KR" altLang="en-US" sz="1100" b="1" dirty="0" err="1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저널명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: </a:t>
            </a: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비즈니스융복합연구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, 2025, </a:t>
            </a: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제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10</a:t>
            </a: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권 제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1</a:t>
            </a: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호</a:t>
            </a:r>
            <a:endParaRPr lang="en-US" altLang="ko-KR" sz="1100" b="1" dirty="0">
              <a:latin typeface="10X10" panose="020D0604000000000000" pitchFamily="50" charset="-127"/>
              <a:ea typeface="10X10" panose="020D0604000000000000" pitchFamily="50" charset="-127"/>
              <a:cs typeface="Times New Roman" panose="02020603050405020304" pitchFamily="18" charset="0"/>
            </a:endParaRPr>
          </a:p>
          <a:p>
            <a:pPr marL="95250" indent="-95250">
              <a:buFont typeface="Arial" panose="020B0604020202020204" pitchFamily="34" charset="0"/>
              <a:buChar char="•"/>
            </a:pPr>
            <a:endParaRPr lang="en-US" altLang="ko-KR" sz="1100" b="1" dirty="0">
              <a:latin typeface="10X10" panose="020D0604000000000000" pitchFamily="50" charset="-127"/>
              <a:ea typeface="10X10" panose="020D0604000000000000" pitchFamily="50" charset="-127"/>
              <a:cs typeface="Times New Roman" panose="02020603050405020304" pitchFamily="18" charset="0"/>
            </a:endParaRPr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대표저자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: </a:t>
            </a:r>
            <a:r>
              <a:rPr lang="ko-KR" altLang="en-US" sz="1100" b="1" dirty="0" err="1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지혜순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이영민</a:t>
            </a:r>
          </a:p>
        </p:txBody>
      </p:sp>
      <p:grpSp>
        <p:nvGrpSpPr>
          <p:cNvPr id="12" name="그룹 11"/>
          <p:cNvGrpSpPr/>
          <p:nvPr/>
        </p:nvGrpSpPr>
        <p:grpSpPr>
          <a:xfrm>
            <a:off x="4716016" y="1556791"/>
            <a:ext cx="1155059" cy="5112568"/>
            <a:chOff x="4788024" y="1556792"/>
            <a:chExt cx="1155059" cy="5112568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88024" y="1556792"/>
              <a:ext cx="1131298" cy="151256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8024" y="3284984"/>
              <a:ext cx="1152128" cy="156005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88024" y="5013176"/>
              <a:ext cx="1155059" cy="165618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33" name="TextBox 32"/>
          <p:cNvSpPr txBox="1"/>
          <p:nvPr/>
        </p:nvSpPr>
        <p:spPr>
          <a:xfrm>
            <a:off x="5940152" y="5241830"/>
            <a:ext cx="3131840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95250" indent="-95250">
              <a:buFont typeface="Arial" panose="020B0604020202020204" pitchFamily="34" charset="0"/>
              <a:buChar char="•"/>
            </a:pPr>
            <a:r>
              <a:rPr lang="ko-KR" altLang="en-US" sz="1100" b="1" dirty="0" err="1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논문제목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: </a:t>
            </a: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퇴직 </a:t>
            </a:r>
            <a:r>
              <a:rPr lang="ko-KR" altLang="en-US" sz="1100" b="1" dirty="0" err="1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중장년</a:t>
            </a: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sz="1100" b="1" dirty="0" err="1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재취업자의</a:t>
            </a: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sz="1100" b="1" dirty="0" err="1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기대임금과</a:t>
            </a: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 실질임금의 격차 영향 요인 분석</a:t>
            </a:r>
          </a:p>
          <a:p>
            <a:pPr marL="95250" indent="-95250">
              <a:buFont typeface="Arial" panose="020B0604020202020204" pitchFamily="34" charset="0"/>
              <a:buChar char="•"/>
            </a:pPr>
            <a:endParaRPr lang="en-US" altLang="ko-KR" sz="1100" b="1" dirty="0">
              <a:latin typeface="10X10" panose="020D0604000000000000" pitchFamily="50" charset="-127"/>
              <a:ea typeface="10X10" panose="020D0604000000000000" pitchFamily="50" charset="-127"/>
              <a:cs typeface="Times New Roman" panose="02020603050405020304" pitchFamily="18" charset="0"/>
            </a:endParaRPr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ko-KR" altLang="en-US" sz="1100" b="1" dirty="0" err="1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저널명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: </a:t>
            </a:r>
            <a:r>
              <a:rPr lang="ko-KR" altLang="en-US" sz="1100" b="1" dirty="0" err="1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한국진로창업경영학회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, 2025, </a:t>
            </a: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제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9</a:t>
            </a: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권 제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2</a:t>
            </a: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호</a:t>
            </a:r>
            <a:endParaRPr lang="en-US" altLang="ko-KR" sz="1100" b="1" dirty="0">
              <a:latin typeface="10X10" panose="020D0604000000000000" pitchFamily="50" charset="-127"/>
              <a:ea typeface="10X10" panose="020D0604000000000000" pitchFamily="50" charset="-127"/>
              <a:cs typeface="Times New Roman" panose="02020603050405020304" pitchFamily="18" charset="0"/>
            </a:endParaRPr>
          </a:p>
          <a:p>
            <a:pPr marL="95250" indent="-95250">
              <a:buFont typeface="Arial" panose="020B0604020202020204" pitchFamily="34" charset="0"/>
              <a:buChar char="•"/>
            </a:pPr>
            <a:endParaRPr lang="en-US" altLang="ko-KR" sz="1100" b="1" dirty="0">
              <a:latin typeface="10X10" panose="020D0604000000000000" pitchFamily="50" charset="-127"/>
              <a:ea typeface="10X10" panose="020D0604000000000000" pitchFamily="50" charset="-127"/>
              <a:cs typeface="Times New Roman" panose="02020603050405020304" pitchFamily="18" charset="0"/>
            </a:endParaRPr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대표저자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: </a:t>
            </a: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이유리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이영민</a:t>
            </a:r>
          </a:p>
        </p:txBody>
      </p:sp>
    </p:spTree>
    <p:extLst>
      <p:ext uri="{BB962C8B-B14F-4D97-AF65-F5344CB8AC3E}">
        <p14:creationId xmlns:p14="http://schemas.microsoft.com/office/powerpoint/2010/main" val="216853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직사각형 64"/>
          <p:cNvSpPr/>
          <p:nvPr/>
        </p:nvSpPr>
        <p:spPr>
          <a:xfrm>
            <a:off x="323850" y="333375"/>
            <a:ext cx="8496300" cy="1008063"/>
          </a:xfrm>
          <a:prstGeom prst="rect">
            <a:avLst/>
          </a:prstGeom>
          <a:solidFill>
            <a:srgbClr val="0D2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b="1" dirty="0">
              <a:solidFill>
                <a:schemeClr val="accent2">
                  <a:lumMod val="75000"/>
                </a:schemeClr>
              </a:solidFill>
              <a:latin typeface="10X10" panose="020D0604000000000000" pitchFamily="50" charset="-127"/>
              <a:ea typeface="10X10" panose="020D0604000000000000" pitchFamily="50" charset="-127"/>
            </a:endParaRPr>
          </a:p>
        </p:txBody>
      </p:sp>
      <p:sp>
        <p:nvSpPr>
          <p:cNvPr id="20484" name="제목 49"/>
          <p:cNvSpPr>
            <a:spLocks noGrp="1"/>
          </p:cNvSpPr>
          <p:nvPr>
            <p:ph type="title"/>
          </p:nvPr>
        </p:nvSpPr>
        <p:spPr>
          <a:xfrm>
            <a:off x="371475" y="404813"/>
            <a:ext cx="8229600" cy="863600"/>
          </a:xfrm>
        </p:spPr>
        <p:txBody>
          <a:bodyPr anchor="t"/>
          <a:lstStyle/>
          <a:p>
            <a:pPr algn="l" eaLnBrk="1" hangingPunct="1"/>
            <a:r>
              <a:rPr lang="ko-KR" altLang="en-US" sz="3000" b="1" dirty="0">
                <a:solidFill>
                  <a:schemeClr val="bg1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국내</a:t>
            </a:r>
            <a:r>
              <a:rPr lang="en-US" altLang="ko-KR" sz="3000" b="1" dirty="0">
                <a:solidFill>
                  <a:schemeClr val="bg1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·</a:t>
            </a:r>
            <a:r>
              <a:rPr lang="ko-KR" altLang="en-US" sz="3000" b="1" dirty="0">
                <a:solidFill>
                  <a:schemeClr val="bg1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외 논문 실적 </a:t>
            </a:r>
            <a:r>
              <a:rPr lang="en-US" altLang="ko-KR" sz="3000" b="1" dirty="0">
                <a:solidFill>
                  <a:schemeClr val="bg1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2</a:t>
            </a:r>
            <a:endParaRPr lang="ko-KR" altLang="en-US" sz="2000" b="1" dirty="0">
              <a:solidFill>
                <a:schemeClr val="bg1"/>
              </a:solidFill>
              <a:latin typeface="10X10" panose="020D0604000000000000" pitchFamily="50" charset="-127"/>
              <a:ea typeface="10X10" panose="020D0604000000000000" pitchFamily="50" charset="-127"/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19" y="1463596"/>
            <a:ext cx="1106458" cy="1620466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38" y="3279101"/>
            <a:ext cx="1126421" cy="1587657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95" y="5115426"/>
            <a:ext cx="1132106" cy="1513210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572046" y="1719831"/>
            <a:ext cx="3071962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95250" indent="-95250">
              <a:buFont typeface="Arial" panose="020B0604020202020204" pitchFamily="34" charset="0"/>
              <a:buChar char="•"/>
            </a:pPr>
            <a:r>
              <a:rPr lang="ko-KR" altLang="en-US" sz="1100" b="1" dirty="0" err="1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논문제목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: </a:t>
            </a: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네트워크 분석을 통한 미래 기업교육 관련 </a:t>
            </a:r>
            <a:r>
              <a:rPr lang="ko-KR" altLang="en-US" sz="1100" b="1" dirty="0" err="1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연구동향과</a:t>
            </a: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 과제</a:t>
            </a:r>
            <a:endParaRPr lang="en-US" altLang="ko-KR" sz="1100" b="1" dirty="0">
              <a:latin typeface="10X10" panose="020D0604000000000000" pitchFamily="50" charset="-127"/>
              <a:ea typeface="10X10" panose="020D0604000000000000" pitchFamily="50" charset="-127"/>
              <a:cs typeface="Times New Roman" panose="02020603050405020304" pitchFamily="18" charset="0"/>
            </a:endParaRPr>
          </a:p>
          <a:p>
            <a:pPr marL="95250" indent="-95250">
              <a:buFont typeface="Arial" panose="020B0604020202020204" pitchFamily="34" charset="0"/>
              <a:buChar char="•"/>
            </a:pPr>
            <a:endParaRPr lang="en-US" altLang="ko-KR" sz="1100" b="1" dirty="0">
              <a:latin typeface="10X10" panose="020D0604000000000000" pitchFamily="50" charset="-127"/>
              <a:ea typeface="10X10" panose="020D0604000000000000" pitchFamily="50" charset="-127"/>
              <a:cs typeface="Times New Roman" panose="02020603050405020304" pitchFamily="18" charset="0"/>
            </a:endParaRPr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ko-KR" altLang="en-US" sz="1100" b="1" dirty="0" err="1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저널명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: </a:t>
            </a:r>
            <a:r>
              <a:rPr lang="ko-KR" altLang="en-US" sz="1100" b="1" dirty="0" err="1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기업교육과</a:t>
            </a: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sz="1100" b="1" dirty="0" err="1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인재연구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, 2017, </a:t>
            </a: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제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19</a:t>
            </a: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권 제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4</a:t>
            </a: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호</a:t>
            </a:r>
            <a:endParaRPr lang="en-US" altLang="ko-KR" sz="1100" b="1" dirty="0">
              <a:latin typeface="10X10" panose="020D0604000000000000" pitchFamily="50" charset="-127"/>
              <a:ea typeface="10X10" panose="020D0604000000000000" pitchFamily="50" charset="-127"/>
              <a:cs typeface="Times New Roman" panose="02020603050405020304" pitchFamily="18" charset="0"/>
            </a:endParaRPr>
          </a:p>
          <a:p>
            <a:pPr marL="95250" indent="-95250">
              <a:buFont typeface="Arial" panose="020B0604020202020204" pitchFamily="34" charset="0"/>
              <a:buChar char="•"/>
            </a:pPr>
            <a:endParaRPr lang="en-US" altLang="ko-KR" sz="1100" b="1" dirty="0">
              <a:latin typeface="10X10" panose="020D0604000000000000" pitchFamily="50" charset="-127"/>
              <a:ea typeface="10X10" panose="020D0604000000000000" pitchFamily="50" charset="-127"/>
              <a:cs typeface="Times New Roman" panose="02020603050405020304" pitchFamily="18" charset="0"/>
            </a:endParaRPr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대표저자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: </a:t>
            </a:r>
            <a:r>
              <a:rPr lang="ko-KR" altLang="en-US" sz="1100" b="1" dirty="0" err="1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임정연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이영민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72046" y="3518932"/>
            <a:ext cx="3024338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95250" indent="-95250">
              <a:buFont typeface="Arial" panose="020B0604020202020204" pitchFamily="34" charset="0"/>
              <a:buChar char="•"/>
            </a:pPr>
            <a:r>
              <a:rPr lang="ko-KR" altLang="en-US" sz="1100" b="1" dirty="0" err="1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논문제목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: </a:t>
            </a: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네트워크 분석을 통한 국내 </a:t>
            </a:r>
            <a:r>
              <a:rPr lang="ko-KR" altLang="en-US" sz="1100" b="1" dirty="0" err="1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자격연구의</a:t>
            </a: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 동향과 과제</a:t>
            </a:r>
            <a:endParaRPr lang="en-US" altLang="ko-KR" sz="1100" b="1" dirty="0">
              <a:latin typeface="10X10" panose="020D0604000000000000" pitchFamily="50" charset="-127"/>
              <a:ea typeface="10X10" panose="020D0604000000000000" pitchFamily="50" charset="-127"/>
              <a:cs typeface="Times New Roman" panose="02020603050405020304" pitchFamily="18" charset="0"/>
            </a:endParaRPr>
          </a:p>
          <a:p>
            <a:pPr marL="95250" indent="-95250">
              <a:buFont typeface="Arial" panose="020B0604020202020204" pitchFamily="34" charset="0"/>
              <a:buChar char="•"/>
            </a:pPr>
            <a:endParaRPr lang="en-US" altLang="ko-KR" sz="1100" b="1" dirty="0">
              <a:latin typeface="10X10" panose="020D0604000000000000" pitchFamily="50" charset="-127"/>
              <a:ea typeface="10X10" panose="020D0604000000000000" pitchFamily="50" charset="-127"/>
              <a:cs typeface="Times New Roman" panose="02020603050405020304" pitchFamily="18" charset="0"/>
            </a:endParaRPr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ko-KR" altLang="en-US" sz="1100" b="1" dirty="0" err="1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저널명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: </a:t>
            </a: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직업과 자격 연구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, 2018, </a:t>
            </a: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제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7</a:t>
            </a: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권 제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1</a:t>
            </a: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호</a:t>
            </a:r>
            <a:endParaRPr lang="en-US" altLang="ko-KR" sz="1100" b="1" dirty="0">
              <a:latin typeface="10X10" panose="020D0604000000000000" pitchFamily="50" charset="-127"/>
              <a:ea typeface="10X10" panose="020D0604000000000000" pitchFamily="50" charset="-127"/>
              <a:cs typeface="Times New Roman" panose="02020603050405020304" pitchFamily="18" charset="0"/>
            </a:endParaRPr>
          </a:p>
          <a:p>
            <a:pPr marL="95250" indent="-95250">
              <a:buFont typeface="Arial" panose="020B0604020202020204" pitchFamily="34" charset="0"/>
              <a:buChar char="•"/>
            </a:pPr>
            <a:endParaRPr lang="en-US" altLang="ko-KR" sz="1100" b="1" dirty="0">
              <a:latin typeface="10X10" panose="020D0604000000000000" pitchFamily="50" charset="-127"/>
              <a:ea typeface="10X10" panose="020D0604000000000000" pitchFamily="50" charset="-127"/>
              <a:cs typeface="Times New Roman" panose="02020603050405020304" pitchFamily="18" charset="0"/>
            </a:endParaRPr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대표저자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: </a:t>
            </a:r>
            <a:r>
              <a:rPr lang="ko-KR" altLang="en-US" sz="1100" b="1" dirty="0" err="1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임정연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심지현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이영민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72046" y="5343437"/>
            <a:ext cx="3024338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95250" indent="-95250">
              <a:buFont typeface="Arial" panose="020B0604020202020204" pitchFamily="34" charset="0"/>
              <a:buChar char="•"/>
            </a:pPr>
            <a:r>
              <a:rPr lang="ko-KR" altLang="en-US" sz="1100" b="1" dirty="0" err="1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논문제목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: </a:t>
            </a: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교류협력 단계별 북한 직업훈련 실행 시나리오 구축 방안 </a:t>
            </a:r>
            <a:endParaRPr lang="en-US" altLang="ko-KR" sz="1100" b="1" dirty="0">
              <a:latin typeface="10X10" panose="020D0604000000000000" pitchFamily="50" charset="-127"/>
              <a:ea typeface="10X10" panose="020D0604000000000000" pitchFamily="50" charset="-127"/>
              <a:cs typeface="Times New Roman" panose="02020603050405020304" pitchFamily="18" charset="0"/>
            </a:endParaRPr>
          </a:p>
          <a:p>
            <a:pPr marL="95250" indent="-95250">
              <a:buFont typeface="Arial" panose="020B0604020202020204" pitchFamily="34" charset="0"/>
              <a:buChar char="•"/>
            </a:pPr>
            <a:endParaRPr lang="en-US" altLang="ko-KR" sz="1100" b="1" dirty="0">
              <a:latin typeface="10X10" panose="020D0604000000000000" pitchFamily="50" charset="-127"/>
              <a:ea typeface="10X10" panose="020D0604000000000000" pitchFamily="50" charset="-127"/>
              <a:cs typeface="Times New Roman" panose="02020603050405020304" pitchFamily="18" charset="0"/>
            </a:endParaRPr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ko-KR" altLang="en-US" sz="1100" b="1" dirty="0" err="1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저널명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: </a:t>
            </a:r>
            <a:r>
              <a:rPr lang="ko-KR" altLang="en-US" sz="1100" b="1" dirty="0" err="1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실천공학교육논문지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, 2018, </a:t>
            </a: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제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10</a:t>
            </a: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권 제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1</a:t>
            </a: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호</a:t>
            </a:r>
            <a:endParaRPr lang="en-US" altLang="ko-KR" sz="1100" b="1" dirty="0">
              <a:latin typeface="10X10" panose="020D0604000000000000" pitchFamily="50" charset="-127"/>
              <a:ea typeface="10X10" panose="020D0604000000000000" pitchFamily="50" charset="-127"/>
              <a:cs typeface="Times New Roman" panose="02020603050405020304" pitchFamily="18" charset="0"/>
            </a:endParaRPr>
          </a:p>
          <a:p>
            <a:pPr marL="95250" indent="-95250">
              <a:buFont typeface="Arial" panose="020B0604020202020204" pitchFamily="34" charset="0"/>
              <a:buChar char="•"/>
            </a:pPr>
            <a:endParaRPr lang="en-US" altLang="ko-KR" sz="1100" b="1" dirty="0">
              <a:latin typeface="10X10" panose="020D0604000000000000" pitchFamily="50" charset="-127"/>
              <a:ea typeface="10X10" panose="020D0604000000000000" pitchFamily="50" charset="-127"/>
              <a:cs typeface="Times New Roman" panose="02020603050405020304" pitchFamily="18" charset="0"/>
            </a:endParaRPr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대표저자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: </a:t>
            </a: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김소영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이영민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이우영</a:t>
            </a: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932" y="1463596"/>
            <a:ext cx="1135563" cy="1620466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04" y="3272644"/>
            <a:ext cx="1126421" cy="1600571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391" y="5061798"/>
            <a:ext cx="1074647" cy="1620466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5821803" y="1719831"/>
            <a:ext cx="3024338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95250" indent="-95250">
              <a:buFont typeface="Arial" panose="020B0604020202020204" pitchFamily="34" charset="0"/>
              <a:buChar char="•"/>
            </a:pPr>
            <a:r>
              <a:rPr lang="ko-KR" altLang="en-US" sz="1100" b="1" dirty="0" err="1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논문제목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: </a:t>
            </a: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대졸 취업자의 </a:t>
            </a:r>
            <a:r>
              <a:rPr lang="ko-KR" altLang="en-US" sz="1100" b="1" dirty="0" err="1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직무불일치</a:t>
            </a: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 유형 및 특성에 관한 잠재계층분석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(LCA)</a:t>
            </a:r>
          </a:p>
          <a:p>
            <a:pPr marL="95250" indent="-95250">
              <a:buFont typeface="Arial" panose="020B0604020202020204" pitchFamily="34" charset="0"/>
              <a:buChar char="•"/>
            </a:pPr>
            <a:endParaRPr lang="en-US" altLang="ko-KR" sz="1100" b="1" dirty="0">
              <a:latin typeface="10X10" panose="020D0604000000000000" pitchFamily="50" charset="-127"/>
              <a:ea typeface="10X10" panose="020D0604000000000000" pitchFamily="50" charset="-127"/>
              <a:cs typeface="Times New Roman" panose="02020603050405020304" pitchFamily="18" charset="0"/>
            </a:endParaRPr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ko-KR" altLang="en-US" sz="1100" b="1" dirty="0" err="1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저널명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: </a:t>
            </a: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취업진로연구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, 2018, </a:t>
            </a: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제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8</a:t>
            </a: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권 제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3</a:t>
            </a: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호</a:t>
            </a:r>
            <a:endParaRPr lang="en-US" altLang="ko-KR" sz="1100" b="1" dirty="0">
              <a:latin typeface="10X10" panose="020D0604000000000000" pitchFamily="50" charset="-127"/>
              <a:ea typeface="10X10" panose="020D0604000000000000" pitchFamily="50" charset="-127"/>
              <a:cs typeface="Times New Roman" panose="02020603050405020304" pitchFamily="18" charset="0"/>
            </a:endParaRPr>
          </a:p>
          <a:p>
            <a:pPr marL="95250" indent="-95250">
              <a:buFont typeface="Arial" panose="020B0604020202020204" pitchFamily="34" charset="0"/>
              <a:buChar char="•"/>
            </a:pPr>
            <a:endParaRPr lang="en-US" altLang="ko-KR" sz="1100" b="1" dirty="0">
              <a:latin typeface="10X10" panose="020D0604000000000000" pitchFamily="50" charset="-127"/>
              <a:ea typeface="10X10" panose="020D0604000000000000" pitchFamily="50" charset="-127"/>
              <a:cs typeface="Times New Roman" panose="02020603050405020304" pitchFamily="18" charset="0"/>
            </a:endParaRPr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대표저자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:  </a:t>
            </a: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조성은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이영민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100" b="1" dirty="0" err="1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임정연</a:t>
            </a:r>
            <a:endParaRPr lang="ko-KR" altLang="en-US" sz="1100" b="1" dirty="0">
              <a:latin typeface="10X10" panose="020D0604000000000000" pitchFamily="50" charset="-127"/>
              <a:ea typeface="10X10" panose="020D0604000000000000" pitchFamily="50" charset="-127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95812" y="3519055"/>
            <a:ext cx="3024338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95250" indent="-95250">
              <a:buFont typeface="Arial" panose="020B0604020202020204" pitchFamily="34" charset="0"/>
              <a:buChar char="•"/>
            </a:pPr>
            <a:r>
              <a:rPr lang="ko-KR" altLang="en-US" sz="1100" b="1" dirty="0" err="1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논문제목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: </a:t>
            </a:r>
            <a:r>
              <a:rPr lang="ko-KR" altLang="en-US" sz="1100" b="1" dirty="0" err="1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직업계</a:t>
            </a: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 고교생의 직업기초능력 잠재프로파일분석</a:t>
            </a:r>
            <a:endParaRPr lang="en-US" altLang="ko-KR" sz="1100" b="1" dirty="0">
              <a:latin typeface="10X10" panose="020D0604000000000000" pitchFamily="50" charset="-127"/>
              <a:ea typeface="10X10" panose="020D0604000000000000" pitchFamily="50" charset="-127"/>
              <a:cs typeface="Times New Roman" panose="02020603050405020304" pitchFamily="18" charset="0"/>
            </a:endParaRPr>
          </a:p>
          <a:p>
            <a:pPr marL="95250" indent="-95250">
              <a:buFont typeface="Arial" panose="020B0604020202020204" pitchFamily="34" charset="0"/>
              <a:buChar char="•"/>
            </a:pPr>
            <a:endParaRPr lang="en-US" altLang="ko-KR" sz="1100" b="1" dirty="0">
              <a:latin typeface="10X10" panose="020D0604000000000000" pitchFamily="50" charset="-127"/>
              <a:ea typeface="10X10" panose="020D0604000000000000" pitchFamily="50" charset="-127"/>
              <a:cs typeface="Times New Roman" panose="02020603050405020304" pitchFamily="18" charset="0"/>
            </a:endParaRPr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ko-KR" altLang="en-US" sz="1100" b="1" dirty="0" err="1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저널명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: </a:t>
            </a: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직업교육연구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, 2018, </a:t>
            </a: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제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37</a:t>
            </a: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권 제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4</a:t>
            </a: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호</a:t>
            </a:r>
            <a:endParaRPr lang="en-US" altLang="ko-KR" sz="1100" b="1" dirty="0">
              <a:latin typeface="10X10" panose="020D0604000000000000" pitchFamily="50" charset="-127"/>
              <a:ea typeface="10X10" panose="020D0604000000000000" pitchFamily="50" charset="-127"/>
              <a:cs typeface="Times New Roman" panose="02020603050405020304" pitchFamily="18" charset="0"/>
            </a:endParaRPr>
          </a:p>
          <a:p>
            <a:pPr marL="95250" indent="-95250">
              <a:buFont typeface="Arial" panose="020B0604020202020204" pitchFamily="34" charset="0"/>
              <a:buChar char="•"/>
            </a:pPr>
            <a:endParaRPr lang="en-US" altLang="ko-KR" sz="1100" b="1" dirty="0">
              <a:latin typeface="10X10" panose="020D0604000000000000" pitchFamily="50" charset="-127"/>
              <a:ea typeface="10X10" panose="020D0604000000000000" pitchFamily="50" charset="-127"/>
              <a:cs typeface="Times New Roman" panose="02020603050405020304" pitchFamily="18" charset="0"/>
            </a:endParaRPr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대표저자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: </a:t>
            </a:r>
            <a:r>
              <a:rPr lang="ko-KR" altLang="en-US" sz="1100" b="1" dirty="0" err="1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임정연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이영민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95812" y="5343437"/>
            <a:ext cx="3024338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95250" indent="-95250">
              <a:buFont typeface="Arial" panose="020B0604020202020204" pitchFamily="34" charset="0"/>
              <a:buChar char="•"/>
            </a:pPr>
            <a:r>
              <a:rPr lang="ko-KR" altLang="en-US" sz="1100" b="1" dirty="0" err="1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논문제목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: </a:t>
            </a: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인적자원개발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조직변화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100" b="1" dirty="0" err="1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기업성과의</a:t>
            </a: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 관계분석</a:t>
            </a:r>
            <a:endParaRPr lang="en-US" altLang="ko-KR" sz="1100" b="1" dirty="0">
              <a:latin typeface="10X10" panose="020D0604000000000000" pitchFamily="50" charset="-127"/>
              <a:ea typeface="10X10" panose="020D0604000000000000" pitchFamily="50" charset="-127"/>
              <a:cs typeface="Times New Roman" panose="02020603050405020304" pitchFamily="18" charset="0"/>
            </a:endParaRPr>
          </a:p>
          <a:p>
            <a:pPr marL="95250" indent="-95250">
              <a:buFont typeface="Arial" panose="020B0604020202020204" pitchFamily="34" charset="0"/>
              <a:buChar char="•"/>
            </a:pPr>
            <a:endParaRPr lang="en-US" altLang="ko-KR" sz="1100" b="1" dirty="0">
              <a:latin typeface="10X10" panose="020D0604000000000000" pitchFamily="50" charset="-127"/>
              <a:ea typeface="10X10" panose="020D0604000000000000" pitchFamily="50" charset="-127"/>
              <a:cs typeface="Times New Roman" panose="02020603050405020304" pitchFamily="18" charset="0"/>
            </a:endParaRPr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ko-KR" altLang="en-US" sz="1100" b="1" dirty="0" err="1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저널명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: </a:t>
            </a: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평생교육 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· HRD</a:t>
            </a: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연구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, 2019, </a:t>
            </a: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제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15</a:t>
            </a: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권 제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2</a:t>
            </a: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호</a:t>
            </a:r>
            <a:endParaRPr lang="en-US" altLang="ko-KR" sz="1100" b="1" dirty="0">
              <a:latin typeface="10X10" panose="020D0604000000000000" pitchFamily="50" charset="-127"/>
              <a:ea typeface="10X10" panose="020D0604000000000000" pitchFamily="50" charset="-127"/>
              <a:cs typeface="Times New Roman" panose="02020603050405020304" pitchFamily="18" charset="0"/>
            </a:endParaRPr>
          </a:p>
          <a:p>
            <a:pPr marL="95250" indent="-95250">
              <a:buFont typeface="Arial" panose="020B0604020202020204" pitchFamily="34" charset="0"/>
              <a:buChar char="•"/>
            </a:pPr>
            <a:endParaRPr lang="en-US" altLang="ko-KR" sz="1100" b="1" dirty="0">
              <a:latin typeface="10X10" panose="020D0604000000000000" pitchFamily="50" charset="-127"/>
              <a:ea typeface="10X10" panose="020D0604000000000000" pitchFamily="50" charset="-127"/>
              <a:cs typeface="Times New Roman" panose="02020603050405020304" pitchFamily="18" charset="0"/>
            </a:endParaRPr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대표저자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: </a:t>
            </a: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김민정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이영민</a:t>
            </a:r>
          </a:p>
        </p:txBody>
      </p:sp>
    </p:spTree>
    <p:extLst>
      <p:ext uri="{BB962C8B-B14F-4D97-AF65-F5344CB8AC3E}">
        <p14:creationId xmlns:p14="http://schemas.microsoft.com/office/powerpoint/2010/main" val="101309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직사각형 64"/>
          <p:cNvSpPr/>
          <p:nvPr/>
        </p:nvSpPr>
        <p:spPr>
          <a:xfrm>
            <a:off x="323850" y="333375"/>
            <a:ext cx="8496300" cy="1008063"/>
          </a:xfrm>
          <a:prstGeom prst="rect">
            <a:avLst/>
          </a:prstGeom>
          <a:solidFill>
            <a:srgbClr val="0D2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b="1" dirty="0">
              <a:solidFill>
                <a:schemeClr val="accent2">
                  <a:lumMod val="75000"/>
                </a:schemeClr>
              </a:solidFill>
              <a:latin typeface="10X10" panose="020D0604000000000000" pitchFamily="50" charset="-127"/>
              <a:ea typeface="10X10" panose="020D0604000000000000" pitchFamily="50" charset="-127"/>
            </a:endParaRPr>
          </a:p>
        </p:txBody>
      </p:sp>
      <p:sp>
        <p:nvSpPr>
          <p:cNvPr id="20484" name="제목 49"/>
          <p:cNvSpPr>
            <a:spLocks noGrp="1"/>
          </p:cNvSpPr>
          <p:nvPr>
            <p:ph type="title"/>
          </p:nvPr>
        </p:nvSpPr>
        <p:spPr>
          <a:xfrm>
            <a:off x="371475" y="404813"/>
            <a:ext cx="8229600" cy="863600"/>
          </a:xfrm>
        </p:spPr>
        <p:txBody>
          <a:bodyPr anchor="t"/>
          <a:lstStyle/>
          <a:p>
            <a:pPr algn="l" eaLnBrk="1" hangingPunct="1"/>
            <a:r>
              <a:rPr lang="ko-KR" altLang="en-US" sz="3000" b="1" dirty="0">
                <a:solidFill>
                  <a:schemeClr val="bg1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국내</a:t>
            </a:r>
            <a:r>
              <a:rPr lang="en-US" altLang="ko-KR" sz="3000" b="1" dirty="0">
                <a:solidFill>
                  <a:schemeClr val="bg1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·</a:t>
            </a:r>
            <a:r>
              <a:rPr lang="ko-KR" altLang="en-US" sz="3000" b="1" dirty="0">
                <a:solidFill>
                  <a:schemeClr val="bg1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외 논문 실적 </a:t>
            </a:r>
            <a:r>
              <a:rPr lang="en-US" altLang="ko-KR" sz="3000" b="1" dirty="0">
                <a:solidFill>
                  <a:schemeClr val="bg1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3</a:t>
            </a:r>
            <a:endParaRPr lang="ko-KR" altLang="en-US" sz="2000" b="1" dirty="0">
              <a:solidFill>
                <a:schemeClr val="bg1"/>
              </a:solidFill>
              <a:latin typeface="10X10" panose="020D0604000000000000" pitchFamily="50" charset="-127"/>
              <a:ea typeface="10X10" panose="020D0604000000000000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19670" y="1556792"/>
            <a:ext cx="3024338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95250" indent="-95250">
              <a:buFont typeface="Arial" panose="020B0604020202020204" pitchFamily="34" charset="0"/>
              <a:buChar char="•"/>
            </a:pPr>
            <a:r>
              <a:rPr lang="ko-KR" altLang="en-US" sz="1100" b="1" dirty="0" err="1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논문제목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: Pilot Study on the Digitalization of the National Qualification Exam for Korean Engineers. </a:t>
            </a:r>
          </a:p>
          <a:p>
            <a:pPr marL="95250" indent="-95250">
              <a:buFont typeface="Arial" panose="020B0604020202020204" pitchFamily="34" charset="0"/>
              <a:buChar char="•"/>
            </a:pPr>
            <a:endParaRPr lang="en-US" altLang="ko-KR" sz="1100" b="1" dirty="0">
              <a:latin typeface="10X10" panose="020D0604000000000000" pitchFamily="50" charset="-127"/>
              <a:ea typeface="10X10" panose="020D0604000000000000" pitchFamily="50" charset="-127"/>
              <a:cs typeface="Times New Roman" panose="02020603050405020304" pitchFamily="18" charset="0"/>
            </a:endParaRPr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ko-KR" altLang="en-US" sz="1100" b="1" dirty="0" err="1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저널명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: Education and Information Technologies., 2024, Vol.29, 21–50.</a:t>
            </a:r>
          </a:p>
          <a:p>
            <a:pPr marL="95250" indent="-95250">
              <a:buFont typeface="Arial" panose="020B0604020202020204" pitchFamily="34" charset="0"/>
              <a:buChar char="•"/>
            </a:pPr>
            <a:endParaRPr lang="en-US" altLang="ko-KR" sz="1100" b="1" dirty="0">
              <a:latin typeface="10X10" panose="020D0604000000000000" pitchFamily="50" charset="-127"/>
              <a:ea typeface="10X10" panose="020D0604000000000000" pitchFamily="50" charset="-127"/>
              <a:cs typeface="Times New Roman" panose="02020603050405020304" pitchFamily="18" charset="0"/>
            </a:endParaRPr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대표저자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:  MH Bang &amp; YM Lee</a:t>
            </a:r>
            <a:endParaRPr lang="ko-KR" altLang="en-US" sz="1100" b="1" dirty="0">
              <a:latin typeface="10X10" panose="020D0604000000000000" pitchFamily="50" charset="-127"/>
              <a:ea typeface="10X10" panose="020D0604000000000000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1030" name="Picture 6" descr="Home | Education and Information Technolog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484785"/>
            <a:ext cx="1139712" cy="17281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nternational Journal of Human Resources Development and Management  (IJHRDM) Inderscience Publishers - linking academia, business and industry  through resea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69053"/>
            <a:ext cx="1152128" cy="167211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619670" y="3325341"/>
            <a:ext cx="3024338" cy="16158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95250" indent="-95250">
              <a:buFont typeface="Arial" panose="020B0604020202020204" pitchFamily="34" charset="0"/>
              <a:buChar char="•"/>
            </a:pPr>
            <a:r>
              <a:rPr lang="ko-KR" altLang="en-US" sz="1100" b="1" dirty="0" err="1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논문제목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: Determinants of time investment in education and training of corporate workers, by training type.</a:t>
            </a:r>
          </a:p>
          <a:p>
            <a:pPr marL="95250" indent="-95250">
              <a:buFont typeface="Arial" panose="020B0604020202020204" pitchFamily="34" charset="0"/>
              <a:buChar char="•"/>
            </a:pPr>
            <a:endParaRPr lang="en-US" altLang="ko-KR" sz="1100" b="1" dirty="0">
              <a:latin typeface="10X10" panose="020D0604000000000000" pitchFamily="50" charset="-127"/>
              <a:ea typeface="10X10" panose="020D0604000000000000" pitchFamily="50" charset="-127"/>
              <a:cs typeface="Times New Roman" panose="02020603050405020304" pitchFamily="18" charset="0"/>
            </a:endParaRPr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ko-KR" altLang="en-US" sz="1100" b="1" dirty="0" err="1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저널명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: International Journal of Human Resources Development and Management, August 2, 2022, pp 119-141.</a:t>
            </a:r>
          </a:p>
          <a:p>
            <a:pPr marL="95250" indent="-95250">
              <a:buFont typeface="Arial" panose="020B0604020202020204" pitchFamily="34" charset="0"/>
              <a:buChar char="•"/>
            </a:pPr>
            <a:endParaRPr lang="en-US" altLang="ko-KR" sz="1100" b="1" dirty="0">
              <a:latin typeface="10X10" panose="020D0604000000000000" pitchFamily="50" charset="-127"/>
              <a:ea typeface="10X10" panose="020D0604000000000000" pitchFamily="50" charset="-127"/>
              <a:cs typeface="Times New Roman" panose="02020603050405020304" pitchFamily="18" charset="0"/>
            </a:endParaRPr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대표저자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:  SE Cho &amp; YM Lee</a:t>
            </a:r>
            <a:endParaRPr lang="ko-KR" altLang="en-US" sz="1100" b="1" dirty="0">
              <a:latin typeface="10X10" panose="020D0604000000000000" pitchFamily="50" charset="-127"/>
              <a:ea typeface="10X10" panose="020D0604000000000000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1036" name="Picture 12" descr="Asian Journal of Social Science | Bri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97414"/>
            <a:ext cx="1152128" cy="16561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5868144" y="1484784"/>
            <a:ext cx="3024338" cy="16158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95250" indent="-95250">
              <a:buFont typeface="Arial" panose="020B0604020202020204" pitchFamily="34" charset="0"/>
              <a:buChar char="•"/>
            </a:pPr>
            <a:r>
              <a:rPr lang="ko-KR" altLang="en-US" sz="1100" b="1" dirty="0" err="1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논문제목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: Analysis of perceptions of job aptitudes of elderly workers outplacement from their support experts based on q methodology: Case of Korea</a:t>
            </a:r>
          </a:p>
          <a:p>
            <a:pPr marL="95250" indent="-95250">
              <a:buFont typeface="Arial" panose="020B0604020202020204" pitchFamily="34" charset="0"/>
              <a:buChar char="•"/>
            </a:pPr>
            <a:endParaRPr lang="en-US" altLang="ko-KR" sz="1100" b="1" dirty="0">
              <a:latin typeface="10X10" panose="020D0604000000000000" pitchFamily="50" charset="-127"/>
              <a:ea typeface="10X10" panose="020D0604000000000000" pitchFamily="50" charset="-127"/>
              <a:cs typeface="Times New Roman" panose="02020603050405020304" pitchFamily="18" charset="0"/>
            </a:endParaRPr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ko-KR" altLang="en-US" sz="1100" b="1" dirty="0" err="1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저널명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: Asia-Pacific Social Science Review, 2021, 21(1), 5.</a:t>
            </a:r>
          </a:p>
          <a:p>
            <a:pPr marL="95250" indent="-95250">
              <a:buFont typeface="Arial" panose="020B0604020202020204" pitchFamily="34" charset="0"/>
              <a:buChar char="•"/>
            </a:pPr>
            <a:endParaRPr lang="en-US" altLang="ko-KR" sz="1100" b="1" dirty="0">
              <a:latin typeface="10X10" panose="020D0604000000000000" pitchFamily="50" charset="-127"/>
              <a:ea typeface="10X10" panose="020D0604000000000000" pitchFamily="50" charset="-127"/>
              <a:cs typeface="Times New Roman" panose="02020603050405020304" pitchFamily="18" charset="0"/>
            </a:endParaRPr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대표저자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:  SE Cho &amp; YM Lee</a:t>
            </a:r>
            <a:endParaRPr lang="ko-KR" altLang="en-US" sz="1100" b="1" dirty="0">
              <a:latin typeface="10X10" panose="020D0604000000000000" pitchFamily="50" charset="-127"/>
              <a:ea typeface="10X10" panose="020D0604000000000000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016" y="3297614"/>
            <a:ext cx="1152128" cy="16561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9" name="TextBox 28"/>
          <p:cNvSpPr txBox="1"/>
          <p:nvPr/>
        </p:nvSpPr>
        <p:spPr>
          <a:xfrm>
            <a:off x="5956758" y="3316485"/>
            <a:ext cx="3024338" cy="12772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95250" indent="-95250">
              <a:buFont typeface="Arial" panose="020B0604020202020204" pitchFamily="34" charset="0"/>
              <a:buChar char="•"/>
            </a:pPr>
            <a:r>
              <a:rPr lang="ko-KR" altLang="en-US" sz="1100" b="1" dirty="0" err="1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논문제목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: </a:t>
            </a:r>
            <a:r>
              <a:rPr lang="en-US" altLang="ko-KR" sz="1100" b="1" dirty="0" err="1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Analysing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 the Effects of Youth Job Seeker Allowance in South Korea</a:t>
            </a:r>
          </a:p>
          <a:p>
            <a:pPr marL="95250" indent="-95250">
              <a:buFont typeface="Arial" panose="020B0604020202020204" pitchFamily="34" charset="0"/>
              <a:buChar char="•"/>
            </a:pPr>
            <a:endParaRPr lang="en-US" altLang="ko-KR" sz="1100" b="1" dirty="0">
              <a:latin typeface="10X10" panose="020D0604000000000000" pitchFamily="50" charset="-127"/>
              <a:ea typeface="10X10" panose="020D0604000000000000" pitchFamily="50" charset="-127"/>
              <a:cs typeface="Times New Roman" panose="02020603050405020304" pitchFamily="18" charset="0"/>
            </a:endParaRPr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ko-KR" altLang="en-US" sz="1100" b="1" dirty="0" err="1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저널명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: Asian-Pacific Economic Literature,</a:t>
            </a:r>
          </a:p>
          <a:p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Volume 38, Issue 1, Pages: 1-266</a:t>
            </a:r>
          </a:p>
          <a:p>
            <a:pPr marL="95250" indent="-95250">
              <a:buFont typeface="Arial" panose="020B0604020202020204" pitchFamily="34" charset="0"/>
              <a:buChar char="•"/>
            </a:pPr>
            <a:endParaRPr lang="en-US" altLang="ko-KR" sz="1100" b="1" dirty="0">
              <a:latin typeface="10X10" panose="020D0604000000000000" pitchFamily="50" charset="-127"/>
              <a:ea typeface="10X10" panose="020D0604000000000000" pitchFamily="50" charset="-127"/>
              <a:cs typeface="Times New Roman" panose="02020603050405020304" pitchFamily="18" charset="0"/>
            </a:endParaRPr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대표저자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:  SE Cho &amp; YM Lee</a:t>
            </a:r>
            <a:endParaRPr lang="ko-KR" altLang="en-US" sz="1100" b="1" dirty="0">
              <a:latin typeface="10X10" panose="020D0604000000000000" pitchFamily="50" charset="-127"/>
              <a:ea typeface="10X10" panose="020D0604000000000000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1040" name="Picture 16" descr="International Journal of Trade and Global Markets (IJTGM)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49215"/>
            <a:ext cx="1152128" cy="165744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547662" y="5157192"/>
            <a:ext cx="3024338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95250" indent="-95250">
              <a:buFont typeface="Arial" panose="020B0604020202020204" pitchFamily="34" charset="0"/>
              <a:buChar char="•"/>
            </a:pPr>
            <a:r>
              <a:rPr lang="ko-KR" altLang="en-US" sz="1100" b="1" dirty="0" err="1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논문제목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: Investigating the Perception of the Elderly on the Future of </a:t>
            </a:r>
            <a:r>
              <a:rPr lang="en-US" altLang="ko-KR" sz="1100" b="1" dirty="0" err="1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Labour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 Market</a:t>
            </a:r>
          </a:p>
          <a:p>
            <a:pPr marL="95250" indent="-95250">
              <a:buFont typeface="Arial" panose="020B0604020202020204" pitchFamily="34" charset="0"/>
              <a:buChar char="•"/>
            </a:pPr>
            <a:endParaRPr lang="en-US" altLang="ko-KR" sz="1100" b="1" dirty="0">
              <a:latin typeface="10X10" panose="020D0604000000000000" pitchFamily="50" charset="-127"/>
              <a:ea typeface="10X10" panose="020D0604000000000000" pitchFamily="50" charset="-127"/>
              <a:cs typeface="Times New Roman" panose="02020603050405020304" pitchFamily="18" charset="0"/>
            </a:endParaRPr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ko-KR" altLang="en-US" sz="1100" b="1" dirty="0" err="1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저널명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:  International Journal of Trade and Global Markets, February 1, 2020pp 71-80.</a:t>
            </a:r>
          </a:p>
          <a:p>
            <a:pPr marL="95250" indent="-95250">
              <a:buFont typeface="Arial" panose="020B0604020202020204" pitchFamily="34" charset="0"/>
              <a:buChar char="•"/>
            </a:pPr>
            <a:endParaRPr lang="en-US" altLang="ko-KR" sz="1100" b="1" dirty="0">
              <a:latin typeface="10X10" panose="020D0604000000000000" pitchFamily="50" charset="-127"/>
              <a:ea typeface="10X10" panose="020D0604000000000000" pitchFamily="50" charset="-127"/>
              <a:cs typeface="Times New Roman" panose="02020603050405020304" pitchFamily="18" charset="0"/>
            </a:endParaRPr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대표저자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:  HY Jang &amp; YM Lee</a:t>
            </a:r>
            <a:endParaRPr lang="ko-KR" altLang="en-US" sz="1100" b="1" dirty="0">
              <a:latin typeface="10X10" panose="020D0604000000000000" pitchFamily="50" charset="-127"/>
              <a:ea typeface="10X10" panose="020D0604000000000000" pitchFamily="50" charset="-127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16016" y="5157192"/>
            <a:ext cx="3024338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95250" indent="-95250">
              <a:buFont typeface="Arial" panose="020B0604020202020204" pitchFamily="34" charset="0"/>
              <a:buChar char="•"/>
            </a:pPr>
            <a:r>
              <a:rPr lang="ko-KR" altLang="en-US" sz="1100" b="1" dirty="0" err="1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논문제목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: Classification of Elderly Worker before Super-Aged Society on Cognition of Current Job.</a:t>
            </a:r>
          </a:p>
          <a:p>
            <a:pPr marL="95250" indent="-95250">
              <a:buFont typeface="Arial" panose="020B0604020202020204" pitchFamily="34" charset="0"/>
              <a:buChar char="•"/>
            </a:pPr>
            <a:endParaRPr lang="en-US" altLang="ko-KR" sz="1100" b="1" dirty="0">
              <a:latin typeface="10X10" panose="020D0604000000000000" pitchFamily="50" charset="-127"/>
              <a:ea typeface="10X10" panose="020D0604000000000000" pitchFamily="50" charset="-127"/>
              <a:cs typeface="Times New Roman" panose="02020603050405020304" pitchFamily="18" charset="0"/>
            </a:endParaRPr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ko-KR" altLang="en-US" sz="1100" b="1" dirty="0" err="1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저널명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:  International Journal of Trade and Global Markets, August 8, 2019pp 272-286</a:t>
            </a:r>
          </a:p>
          <a:p>
            <a:pPr marL="95250" indent="-95250">
              <a:buFont typeface="Arial" panose="020B0604020202020204" pitchFamily="34" charset="0"/>
              <a:buChar char="•"/>
            </a:pPr>
            <a:endParaRPr lang="en-US" altLang="ko-KR" sz="1100" b="1" dirty="0">
              <a:latin typeface="10X10" panose="020D0604000000000000" pitchFamily="50" charset="-127"/>
              <a:ea typeface="10X10" panose="020D0604000000000000" pitchFamily="50" charset="-127"/>
              <a:cs typeface="Times New Roman" panose="02020603050405020304" pitchFamily="18" charset="0"/>
            </a:endParaRPr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대표저자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:  SE Cho &amp; YM Lee</a:t>
            </a:r>
            <a:endParaRPr lang="ko-KR" altLang="en-US" sz="1100" b="1" dirty="0">
              <a:latin typeface="10X10" panose="020D0604000000000000" pitchFamily="50" charset="-127"/>
              <a:ea typeface="10X10" panose="020D0604000000000000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31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직사각형 64"/>
          <p:cNvSpPr/>
          <p:nvPr/>
        </p:nvSpPr>
        <p:spPr>
          <a:xfrm>
            <a:off x="323850" y="333375"/>
            <a:ext cx="8496300" cy="1008063"/>
          </a:xfrm>
          <a:prstGeom prst="rect">
            <a:avLst/>
          </a:prstGeom>
          <a:solidFill>
            <a:srgbClr val="0D2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b="1" dirty="0">
              <a:solidFill>
                <a:schemeClr val="accent2">
                  <a:lumMod val="75000"/>
                </a:schemeClr>
              </a:solidFill>
              <a:latin typeface="10X10" panose="020D0604000000000000" pitchFamily="50" charset="-127"/>
              <a:ea typeface="10X10" panose="020D0604000000000000" pitchFamily="50" charset="-127"/>
            </a:endParaRPr>
          </a:p>
        </p:txBody>
      </p:sp>
      <p:sp>
        <p:nvSpPr>
          <p:cNvPr id="20484" name="제목 49"/>
          <p:cNvSpPr>
            <a:spLocks noGrp="1"/>
          </p:cNvSpPr>
          <p:nvPr>
            <p:ph type="title"/>
          </p:nvPr>
        </p:nvSpPr>
        <p:spPr>
          <a:xfrm>
            <a:off x="371475" y="404813"/>
            <a:ext cx="8229600" cy="863600"/>
          </a:xfrm>
        </p:spPr>
        <p:txBody>
          <a:bodyPr anchor="t"/>
          <a:lstStyle/>
          <a:p>
            <a:pPr algn="l" eaLnBrk="1" hangingPunct="1"/>
            <a:r>
              <a:rPr lang="ko-KR" altLang="en-US" sz="3000" b="1" dirty="0">
                <a:solidFill>
                  <a:schemeClr val="bg1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국내</a:t>
            </a:r>
            <a:r>
              <a:rPr lang="en-US" altLang="ko-KR" sz="3000" b="1" dirty="0">
                <a:solidFill>
                  <a:schemeClr val="bg1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·</a:t>
            </a:r>
            <a:r>
              <a:rPr lang="ko-KR" altLang="en-US" sz="3000" b="1" dirty="0">
                <a:solidFill>
                  <a:schemeClr val="bg1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외 논문 실적 </a:t>
            </a:r>
            <a:r>
              <a:rPr lang="en-US" altLang="ko-KR" sz="3000" b="1" dirty="0">
                <a:solidFill>
                  <a:schemeClr val="bg1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4</a:t>
            </a:r>
            <a:endParaRPr lang="ko-KR" altLang="en-US" sz="2000" b="1" dirty="0">
              <a:solidFill>
                <a:schemeClr val="bg1"/>
              </a:solidFill>
              <a:latin typeface="10X10" panose="020D0604000000000000" pitchFamily="50" charset="-127"/>
              <a:ea typeface="10X10" panose="020D0604000000000000" pitchFamily="50" charset="-127"/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38" y="1463596"/>
            <a:ext cx="1171421" cy="1620466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38" y="3262697"/>
            <a:ext cx="1126421" cy="1620466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95" y="5061798"/>
            <a:ext cx="1132106" cy="1620466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572046" y="1636883"/>
            <a:ext cx="3024338" cy="12772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95250" indent="-95250">
              <a:buFont typeface="Arial" panose="020B0604020202020204" pitchFamily="34" charset="0"/>
              <a:buChar char="•"/>
            </a:pPr>
            <a:r>
              <a:rPr lang="ko-KR" altLang="en-US" sz="1100" b="1" dirty="0" err="1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논문제목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: Job outcomes among Korean graduates with vocational qualifications</a:t>
            </a:r>
          </a:p>
          <a:p>
            <a:pPr marL="95250" indent="-95250"/>
            <a:endParaRPr lang="en-US" altLang="ko-KR" sz="1100" b="1" dirty="0">
              <a:latin typeface="10X10" panose="020D0604000000000000" pitchFamily="50" charset="-127"/>
              <a:ea typeface="10X10" panose="020D0604000000000000" pitchFamily="50" charset="-127"/>
              <a:cs typeface="Times New Roman" panose="02020603050405020304" pitchFamily="18" charset="0"/>
            </a:endParaRPr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ko-KR" altLang="en-US" sz="1100" b="1" dirty="0" err="1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저널명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: Education + Training, 2017, Vol. 59, Issue: 6, pp.619-634</a:t>
            </a:r>
          </a:p>
          <a:p>
            <a:pPr marL="95250" indent="-95250"/>
            <a:endParaRPr lang="en-US" altLang="ko-KR" sz="1100" b="1" dirty="0">
              <a:latin typeface="10X10" panose="020D0604000000000000" pitchFamily="50" charset="-127"/>
              <a:ea typeface="10X10" panose="020D0604000000000000" pitchFamily="50" charset="-127"/>
              <a:cs typeface="Times New Roman" panose="02020603050405020304" pitchFamily="18" charset="0"/>
            </a:endParaRPr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대표저자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: Lee, Y. &amp; Cho, S. </a:t>
            </a:r>
            <a:endParaRPr lang="ko-KR" altLang="en-US" sz="1100" b="1" dirty="0">
              <a:latin typeface="10X10" panose="020D0604000000000000" pitchFamily="50" charset="-127"/>
              <a:ea typeface="10X10" panose="020D0604000000000000" pitchFamily="50" charset="-127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72046" y="3266310"/>
            <a:ext cx="3024338" cy="16158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95250" indent="-95250">
              <a:buFont typeface="Arial" panose="020B0604020202020204" pitchFamily="34" charset="0"/>
              <a:buChar char="•"/>
            </a:pPr>
            <a:r>
              <a:rPr lang="ko-KR" altLang="en-US" sz="1100" b="1" dirty="0" err="1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논문제목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: Comparative study of outplacement programs for building effective operation</a:t>
            </a:r>
          </a:p>
          <a:p>
            <a:pPr marL="95250" indent="-95250">
              <a:buFont typeface="Arial" panose="020B0604020202020204" pitchFamily="34" charset="0"/>
              <a:buChar char="•"/>
            </a:pPr>
            <a:endParaRPr lang="en-US" altLang="ko-KR" sz="1100" b="1" dirty="0">
              <a:latin typeface="10X10" panose="020D0604000000000000" pitchFamily="50" charset="-127"/>
              <a:ea typeface="10X10" panose="020D0604000000000000" pitchFamily="50" charset="-127"/>
              <a:cs typeface="Times New Roman" panose="02020603050405020304" pitchFamily="18" charset="0"/>
            </a:endParaRPr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ko-KR" altLang="en-US" sz="1100" b="1" dirty="0" err="1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저널명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: International Journal of Economic Policy in Emerging Economies, 2018, Vol.11, No.4, pp.344 - 354</a:t>
            </a:r>
          </a:p>
          <a:p>
            <a:pPr marL="95250" indent="-95250"/>
            <a:endParaRPr lang="en-US" altLang="ko-KR" sz="1100" b="1" dirty="0">
              <a:latin typeface="10X10" panose="020D0604000000000000" pitchFamily="50" charset="-127"/>
              <a:ea typeface="10X10" panose="020D0604000000000000" pitchFamily="50" charset="-127"/>
              <a:cs typeface="Times New Roman" panose="02020603050405020304" pitchFamily="18" charset="0"/>
            </a:endParaRPr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대표저자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: Kim, S., Lee, Y., &amp; Shim, J.</a:t>
            </a:r>
            <a:endParaRPr lang="ko-KR" altLang="en-US" sz="1100" b="1" dirty="0">
              <a:latin typeface="10X10" panose="020D0604000000000000" pitchFamily="50" charset="-127"/>
              <a:ea typeface="10X10" panose="020D0604000000000000" pitchFamily="50" charset="-127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72046" y="5148756"/>
            <a:ext cx="3024338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95250" indent="-95250">
              <a:buFont typeface="Arial" panose="020B0604020202020204" pitchFamily="34" charset="0"/>
              <a:buChar char="•"/>
            </a:pPr>
            <a:r>
              <a:rPr lang="ko-KR" altLang="en-US" sz="1100" b="1" dirty="0" err="1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논문제목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: The Policy Challenge of High Skills Vocational Education and Training in the Future Social Changes</a:t>
            </a:r>
          </a:p>
          <a:p>
            <a:pPr marL="95250" indent="-95250">
              <a:buFont typeface="Arial" panose="020B0604020202020204" pitchFamily="34" charset="0"/>
              <a:buChar char="•"/>
            </a:pPr>
            <a:endParaRPr lang="en-US" altLang="ko-KR" sz="1100" b="1" dirty="0">
              <a:latin typeface="10X10" panose="020D0604000000000000" pitchFamily="50" charset="-127"/>
              <a:ea typeface="10X10" panose="020D0604000000000000" pitchFamily="50" charset="-127"/>
              <a:cs typeface="Times New Roman" panose="02020603050405020304" pitchFamily="18" charset="0"/>
            </a:endParaRPr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ko-KR" altLang="en-US" sz="1100" b="1" dirty="0" err="1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저널명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: Journal of Electronic Commerce in Organizations, 2019, Vol. 17, Issue: 1</a:t>
            </a:r>
          </a:p>
          <a:p>
            <a:pPr marL="95250" indent="-95250">
              <a:buFont typeface="Arial" panose="020B0604020202020204" pitchFamily="34" charset="0"/>
              <a:buChar char="•"/>
            </a:pPr>
            <a:endParaRPr lang="en-US" altLang="ko-KR" sz="1100" b="1" dirty="0">
              <a:latin typeface="10X10" panose="020D0604000000000000" pitchFamily="50" charset="-127"/>
              <a:ea typeface="10X10" panose="020D0604000000000000" pitchFamily="50" charset="-127"/>
              <a:cs typeface="Times New Roman" panose="02020603050405020304" pitchFamily="18" charset="0"/>
            </a:endParaRPr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대표저자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: Lim, J. &amp; Lee, Y.</a:t>
            </a:r>
            <a:endParaRPr lang="ko-KR" altLang="en-US" sz="1100" b="1" dirty="0">
              <a:latin typeface="10X10" panose="020D0604000000000000" pitchFamily="50" charset="-127"/>
              <a:ea typeface="10X10" panose="020D0604000000000000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63596"/>
            <a:ext cx="1152128" cy="1620466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04" y="3262697"/>
            <a:ext cx="1126421" cy="1620466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04" y="5061798"/>
            <a:ext cx="1126421" cy="1620466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5795812" y="1636883"/>
            <a:ext cx="3024338" cy="12772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95250" indent="-95250">
              <a:buFont typeface="Arial" panose="020B0604020202020204" pitchFamily="34" charset="0"/>
              <a:buChar char="•"/>
            </a:pPr>
            <a:r>
              <a:rPr lang="ko-KR" altLang="en-US" sz="1100" b="1" dirty="0" err="1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논문제목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: Exit duration and unemployment determinants for Korean graduates</a:t>
            </a:r>
          </a:p>
          <a:p>
            <a:pPr marL="95250" indent="-95250">
              <a:buFont typeface="Arial" panose="020B0604020202020204" pitchFamily="34" charset="0"/>
              <a:buChar char="•"/>
            </a:pPr>
            <a:endParaRPr lang="en-US" altLang="ko-KR" sz="1100" b="1" dirty="0">
              <a:latin typeface="10X10" panose="020D0604000000000000" pitchFamily="50" charset="-127"/>
              <a:ea typeface="10X10" panose="020D0604000000000000" pitchFamily="50" charset="-127"/>
              <a:cs typeface="Times New Roman" panose="02020603050405020304" pitchFamily="18" charset="0"/>
            </a:endParaRPr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ko-KR" altLang="en-US" sz="1100" b="1" dirty="0" err="1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저널명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: Journal for </a:t>
            </a:r>
            <a:r>
              <a:rPr lang="en-US" altLang="ko-KR" sz="1100" b="1" dirty="0" err="1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Labour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 Market Research, 2019, Vol.53, No.5</a:t>
            </a:r>
          </a:p>
          <a:p>
            <a:pPr marL="95250" indent="-95250">
              <a:buFont typeface="Arial" panose="020B0604020202020204" pitchFamily="34" charset="0"/>
              <a:buChar char="•"/>
            </a:pPr>
            <a:endParaRPr lang="en-US" altLang="ko-KR" sz="1100" b="1" dirty="0">
              <a:latin typeface="10X10" panose="020D0604000000000000" pitchFamily="50" charset="-127"/>
              <a:ea typeface="10X10" panose="020D0604000000000000" pitchFamily="50" charset="-127"/>
              <a:cs typeface="Times New Roman" panose="02020603050405020304" pitchFamily="18" charset="0"/>
            </a:endParaRPr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대표저자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:  Lim, J. &amp; Lee, Y.</a:t>
            </a:r>
            <a:endParaRPr lang="ko-KR" altLang="en-US" sz="1100" b="1" dirty="0">
              <a:latin typeface="10X10" panose="020D0604000000000000" pitchFamily="50" charset="-127"/>
              <a:ea typeface="10X10" panose="020D0604000000000000" pitchFamily="50" charset="-127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95812" y="3266310"/>
            <a:ext cx="3024338" cy="16158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95250" indent="-95250">
              <a:buFont typeface="Arial" panose="020B0604020202020204" pitchFamily="34" charset="0"/>
              <a:buChar char="•"/>
            </a:pPr>
            <a:r>
              <a:rPr lang="ko-KR" altLang="en-US" sz="1100" b="1" dirty="0" err="1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논문제목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: Classification of elderly worker before super-aged society on cognition of current job</a:t>
            </a:r>
          </a:p>
          <a:p>
            <a:pPr marL="95250" indent="-95250">
              <a:buFont typeface="Arial" panose="020B0604020202020204" pitchFamily="34" charset="0"/>
              <a:buChar char="•"/>
            </a:pPr>
            <a:endParaRPr lang="en-US" altLang="ko-KR" sz="1100" b="1" dirty="0">
              <a:latin typeface="10X10" panose="020D0604000000000000" pitchFamily="50" charset="-127"/>
              <a:ea typeface="10X10" panose="020D0604000000000000" pitchFamily="50" charset="-127"/>
              <a:cs typeface="Times New Roman" panose="02020603050405020304" pitchFamily="18" charset="0"/>
            </a:endParaRPr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ko-KR" altLang="en-US" sz="1100" b="1" dirty="0" err="1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저널명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: International Journal of Trade and Global Markets, </a:t>
            </a:r>
            <a:r>
              <a:rPr lang="en-US" altLang="ko-KR" sz="1100" b="1" dirty="0" err="1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Inderscience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 Enterprises Ltd, 2019, vol.12(3/4), pp. 272-286.</a:t>
            </a:r>
          </a:p>
          <a:p>
            <a:pPr marL="95250" indent="-95250">
              <a:buFont typeface="Arial" panose="020B0604020202020204" pitchFamily="34" charset="0"/>
              <a:buChar char="•"/>
            </a:pPr>
            <a:endParaRPr lang="en-US" altLang="ko-KR" sz="1100" b="1" dirty="0">
              <a:latin typeface="10X10" panose="020D0604000000000000" pitchFamily="50" charset="-127"/>
              <a:ea typeface="10X10" panose="020D0604000000000000" pitchFamily="50" charset="-127"/>
              <a:cs typeface="Times New Roman" panose="02020603050405020304" pitchFamily="18" charset="0"/>
            </a:endParaRPr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대표저자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: Lee, Y. &amp; Cho, S. </a:t>
            </a:r>
            <a:endParaRPr lang="ko-KR" altLang="en-US" sz="1100" b="1" dirty="0">
              <a:latin typeface="10X10" panose="020D0604000000000000" pitchFamily="50" charset="-127"/>
              <a:ea typeface="10X10" panose="020D0604000000000000" pitchFamily="50" charset="-127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95812" y="5061798"/>
            <a:ext cx="3024338" cy="16158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95250" indent="-95250">
              <a:buFont typeface="Arial" panose="020B0604020202020204" pitchFamily="34" charset="0"/>
              <a:buChar char="•"/>
            </a:pPr>
            <a:r>
              <a:rPr lang="ko-KR" altLang="en-US" sz="1100" b="1" dirty="0" err="1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논문제목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: Vocational Skill Development of Self-Employed Workers to Promote Their Participation in Education and Training: A Public Policy Perspective</a:t>
            </a:r>
          </a:p>
          <a:p>
            <a:pPr marL="95250" indent="-95250">
              <a:buFont typeface="Arial" panose="020B0604020202020204" pitchFamily="34" charset="0"/>
              <a:buChar char="•"/>
            </a:pPr>
            <a:endParaRPr lang="en-US" altLang="ko-KR" sz="1100" b="1" dirty="0">
              <a:latin typeface="10X10" panose="020D0604000000000000" pitchFamily="50" charset="-127"/>
              <a:ea typeface="10X10" panose="020D0604000000000000" pitchFamily="50" charset="-127"/>
              <a:cs typeface="Times New Roman" panose="02020603050405020304" pitchFamily="18" charset="0"/>
            </a:endParaRPr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ko-KR" altLang="en-US" sz="1100" b="1" dirty="0" err="1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저널명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: International Journal of Public </a:t>
            </a:r>
            <a:r>
              <a:rPr lang="en-US" altLang="ko-KR" sz="1100" b="1" dirty="0" err="1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Scetor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1100" b="1" dirty="0" err="1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Performanc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 Management (In Press)</a:t>
            </a:r>
          </a:p>
          <a:p>
            <a:pPr marL="95250" indent="-95250">
              <a:buFont typeface="Arial" panose="020B0604020202020204" pitchFamily="34" charset="0"/>
              <a:buChar char="•"/>
            </a:pPr>
            <a:endParaRPr lang="en-US" altLang="ko-KR" sz="1100" b="1" dirty="0">
              <a:latin typeface="10X10" panose="020D0604000000000000" pitchFamily="50" charset="-127"/>
              <a:ea typeface="10X10" panose="020D0604000000000000" pitchFamily="50" charset="-127"/>
              <a:cs typeface="Times New Roman" panose="02020603050405020304" pitchFamily="18" charset="0"/>
            </a:endParaRPr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ko-KR" altLang="en-US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대표저자</a:t>
            </a:r>
            <a:r>
              <a:rPr lang="en-US" altLang="ko-KR" sz="1100" b="1" dirty="0">
                <a:latin typeface="10X10" panose="020D0604000000000000" pitchFamily="50" charset="-127"/>
                <a:ea typeface="10X10" panose="020D0604000000000000" pitchFamily="50" charset="-127"/>
                <a:cs typeface="Times New Roman" panose="02020603050405020304" pitchFamily="18" charset="0"/>
              </a:rPr>
              <a:t>: Lim, J., Lee, Y., &amp; Kim, A. </a:t>
            </a:r>
            <a:endParaRPr lang="ko-KR" altLang="en-US" sz="1100" b="1" dirty="0">
              <a:latin typeface="10X10" panose="020D0604000000000000" pitchFamily="50" charset="-127"/>
              <a:ea typeface="10X10" panose="020D0604000000000000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68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323850" y="333375"/>
            <a:ext cx="8496300" cy="1008063"/>
          </a:xfrm>
          <a:prstGeom prst="rect">
            <a:avLst/>
          </a:prstGeom>
          <a:solidFill>
            <a:srgbClr val="0D2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b="1" dirty="0">
              <a:solidFill>
                <a:schemeClr val="accent2">
                  <a:lumMod val="75000"/>
                </a:schemeClr>
              </a:solidFill>
              <a:latin typeface="10X10" panose="020D0604000000000000" pitchFamily="50" charset="-127"/>
              <a:ea typeface="10X10" panose="020D0604000000000000" pitchFamily="50" charset="-127"/>
            </a:endParaRPr>
          </a:p>
        </p:txBody>
      </p:sp>
      <p:sp>
        <p:nvSpPr>
          <p:cNvPr id="20" name="제목 19"/>
          <p:cNvSpPr>
            <a:spLocks noGrp="1"/>
          </p:cNvSpPr>
          <p:nvPr>
            <p:ph type="title"/>
          </p:nvPr>
        </p:nvSpPr>
        <p:spPr>
          <a:xfrm>
            <a:off x="428625" y="385763"/>
            <a:ext cx="8229600" cy="863600"/>
          </a:xfrm>
        </p:spPr>
        <p:txBody>
          <a:bodyPr rtlCol="0" anchor="t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3000" b="1" spc="-150" dirty="0">
                <a:solidFill>
                  <a:schemeClr val="bg1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행정학과 재학생 및 졸업생 현황 </a:t>
            </a:r>
          </a:p>
        </p:txBody>
      </p:sp>
      <p:sp>
        <p:nvSpPr>
          <p:cNvPr id="17416" name="TextBox 5"/>
          <p:cNvSpPr txBox="1">
            <a:spLocks noChangeArrowheads="1"/>
          </p:cNvSpPr>
          <p:nvPr/>
        </p:nvSpPr>
        <p:spPr bwMode="auto">
          <a:xfrm>
            <a:off x="755576" y="2843644"/>
            <a:ext cx="73444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 b="1" dirty="0">
                <a:latin typeface="10X10" panose="020B0600000101010101" charset="-127"/>
                <a:ea typeface="10X10" panose="020B0600000101010101" charset="-127"/>
              </a:rPr>
              <a:t>연구</a:t>
            </a:r>
            <a:r>
              <a:rPr lang="en-US" altLang="ko-KR" sz="1800" b="1" dirty="0">
                <a:latin typeface="10X10" panose="020B0600000101010101" charset="-127"/>
                <a:ea typeface="10X10" panose="020B0600000101010101" charset="-127"/>
              </a:rPr>
              <a:t>·</a:t>
            </a:r>
            <a:r>
              <a:rPr lang="ko-KR" altLang="en-US" sz="1800" b="1" dirty="0">
                <a:latin typeface="10X10" panose="020B0600000101010101" charset="-127"/>
                <a:ea typeface="10X10" panose="020B0600000101010101" charset="-127"/>
              </a:rPr>
              <a:t>자문</a:t>
            </a:r>
            <a:r>
              <a:rPr lang="en-US" altLang="ko-KR" sz="1800" b="1" dirty="0">
                <a:latin typeface="10X10" panose="020B0600000101010101" charset="-127"/>
                <a:ea typeface="10X10" panose="020B0600000101010101" charset="-127"/>
              </a:rPr>
              <a:t>: </a:t>
            </a:r>
            <a:r>
              <a:rPr lang="ko-KR" altLang="en-US" sz="1800" b="1" dirty="0">
                <a:latin typeface="10X10" panose="020B0600000101010101" charset="-127"/>
                <a:ea typeface="10X10" panose="020B0600000101010101" charset="-127"/>
              </a:rPr>
              <a:t>행정연구원</a:t>
            </a:r>
            <a:r>
              <a:rPr lang="en-US" altLang="ko-KR" sz="1800" b="1" dirty="0">
                <a:latin typeface="10X10" panose="020B0600000101010101" charset="-127"/>
                <a:ea typeface="10X10" panose="020B0600000101010101" charset="-127"/>
              </a:rPr>
              <a:t>(</a:t>
            </a:r>
            <a:r>
              <a:rPr lang="ko-KR" altLang="en-US" sz="1800" b="1" dirty="0">
                <a:latin typeface="10X10" panose="020B0600000101010101" charset="-127"/>
                <a:ea typeface="10X10" panose="020B0600000101010101" charset="-127"/>
              </a:rPr>
              <a:t>국가 및 지방정부</a:t>
            </a:r>
            <a:r>
              <a:rPr lang="en-US" altLang="ko-KR" sz="1800" b="1" dirty="0">
                <a:latin typeface="10X10" panose="020B0600000101010101" charset="-127"/>
                <a:ea typeface="10X10" panose="020B0600000101010101" charset="-127"/>
              </a:rPr>
              <a:t>), </a:t>
            </a:r>
            <a:r>
              <a:rPr lang="ko-KR" altLang="en-US" sz="1800" b="1" dirty="0" err="1">
                <a:latin typeface="10X10" panose="020B0600000101010101" charset="-127"/>
                <a:ea typeface="10X10" panose="020B0600000101010101" charset="-127"/>
              </a:rPr>
              <a:t>공공분야컨설턴트</a:t>
            </a:r>
            <a:r>
              <a:rPr lang="en-US" altLang="ko-KR" sz="1800" b="1" dirty="0">
                <a:latin typeface="10X10" panose="020B0600000101010101" charset="-127"/>
                <a:ea typeface="10X10" panose="020B0600000101010101" charset="-127"/>
              </a:rPr>
              <a:t>, </a:t>
            </a:r>
            <a:r>
              <a:rPr lang="ko-KR" altLang="en-US" sz="1800" b="1" dirty="0" err="1">
                <a:latin typeface="10X10" panose="020B0600000101010101" charset="-127"/>
                <a:ea typeface="10X10" panose="020B0600000101010101" charset="-127"/>
              </a:rPr>
              <a:t>경영컨설턴트</a:t>
            </a:r>
            <a:r>
              <a:rPr lang="en-US" altLang="ko-KR" sz="1800" b="1" dirty="0">
                <a:latin typeface="10X10" panose="020B0600000101010101" charset="-127"/>
                <a:ea typeface="10X10" panose="020B0600000101010101" charset="-127"/>
              </a:rPr>
              <a:t>, HR</a:t>
            </a:r>
            <a:endParaRPr lang="ko-KR" altLang="en-US" sz="1800" b="1" dirty="0">
              <a:latin typeface="10X10" panose="020B0600000101010101" charset="-127"/>
              <a:ea typeface="10X10" panose="020B0600000101010101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23528" y="2708920"/>
            <a:ext cx="519113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</a:t>
            </a:r>
            <a:endParaRPr lang="ko-KR" altLang="en-US" sz="3600" b="1" dirty="0">
              <a:solidFill>
                <a:schemeClr val="accent1">
                  <a:lumMod val="60000"/>
                  <a:lumOff val="4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7412" name="직사각형 2"/>
          <p:cNvSpPr>
            <a:spLocks noChangeArrowheads="1"/>
          </p:cNvSpPr>
          <p:nvPr/>
        </p:nvSpPr>
        <p:spPr bwMode="auto">
          <a:xfrm>
            <a:off x="755576" y="1846565"/>
            <a:ext cx="79928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 b="1" dirty="0">
                <a:latin typeface="10X10" panose="020B0600000101010101" charset="-127"/>
                <a:ea typeface="10X10" panose="020B0600000101010101" charset="-127"/>
              </a:rPr>
              <a:t>공공</a:t>
            </a:r>
            <a:r>
              <a:rPr lang="en-US" altLang="ko-KR" sz="1800" b="1" dirty="0">
                <a:latin typeface="10X10" panose="020B0600000101010101" charset="-127"/>
                <a:ea typeface="10X10" panose="020B0600000101010101" charset="-127"/>
              </a:rPr>
              <a:t>·</a:t>
            </a:r>
            <a:r>
              <a:rPr lang="ko-KR" altLang="en-US" sz="1800" b="1" dirty="0">
                <a:latin typeface="10X10" panose="020B0600000101010101" charset="-127"/>
                <a:ea typeface="10X10" panose="020B0600000101010101" charset="-127"/>
              </a:rPr>
              <a:t>국제행정</a:t>
            </a:r>
            <a:r>
              <a:rPr lang="en-US" altLang="ko-KR" sz="1800" b="1" dirty="0">
                <a:latin typeface="10X10" panose="020B0600000101010101" charset="-127"/>
                <a:ea typeface="10X10" panose="020B0600000101010101" charset="-127"/>
              </a:rPr>
              <a:t>: </a:t>
            </a:r>
            <a:r>
              <a:rPr lang="ko-KR" altLang="en-US" sz="1800" b="1" dirty="0">
                <a:latin typeface="10X10" panose="020B0600000101010101" charset="-127"/>
                <a:ea typeface="10X10" panose="020B0600000101010101" charset="-127"/>
              </a:rPr>
              <a:t>중앙 및 지방공무원</a:t>
            </a:r>
            <a:r>
              <a:rPr lang="en-US" altLang="ko-KR" sz="1800" b="1" dirty="0">
                <a:latin typeface="10X10" panose="020B0600000101010101" charset="-127"/>
                <a:ea typeface="10X10" panose="020B0600000101010101" charset="-127"/>
              </a:rPr>
              <a:t>(</a:t>
            </a:r>
            <a:r>
              <a:rPr lang="ko-KR" altLang="en-US" sz="1800" b="1" dirty="0">
                <a:latin typeface="10X10" panose="020B0600000101010101" charset="-127"/>
                <a:ea typeface="10X10" panose="020B0600000101010101" charset="-127"/>
              </a:rPr>
              <a:t>행정</a:t>
            </a:r>
            <a:r>
              <a:rPr lang="en-US" altLang="ko-KR" sz="1800" b="1" dirty="0">
                <a:latin typeface="10X10" panose="020B0600000101010101" charset="-127"/>
                <a:ea typeface="10X10" panose="020B0600000101010101" charset="-127"/>
              </a:rPr>
              <a:t>․</a:t>
            </a:r>
            <a:r>
              <a:rPr lang="ko-KR" altLang="en-US" sz="1800" b="1" dirty="0">
                <a:latin typeface="10X10" panose="020B0600000101010101" charset="-127"/>
                <a:ea typeface="10X10" panose="020B0600000101010101" charset="-127"/>
              </a:rPr>
              <a:t>입법</a:t>
            </a:r>
            <a:r>
              <a:rPr lang="en-US" altLang="ko-KR" sz="1800" b="1" dirty="0">
                <a:latin typeface="10X10" panose="020B0600000101010101" charset="-127"/>
                <a:ea typeface="10X10" panose="020B0600000101010101" charset="-127"/>
              </a:rPr>
              <a:t>․</a:t>
            </a:r>
            <a:r>
              <a:rPr lang="ko-KR" altLang="en-US" sz="1800" b="1" dirty="0">
                <a:latin typeface="10X10" panose="020B0600000101010101" charset="-127"/>
                <a:ea typeface="10X10" panose="020B0600000101010101" charset="-127"/>
              </a:rPr>
              <a:t>사법</a:t>
            </a:r>
            <a:r>
              <a:rPr lang="en-US" altLang="ko-KR" sz="1800" b="1" dirty="0">
                <a:latin typeface="10X10" panose="020B0600000101010101" charset="-127"/>
                <a:ea typeface="10X10" panose="020B0600000101010101" charset="-127"/>
              </a:rPr>
              <a:t>), </a:t>
            </a:r>
            <a:r>
              <a:rPr lang="ko-KR" altLang="en-US" sz="1800" b="1" dirty="0">
                <a:latin typeface="10X10" panose="020B0600000101010101" charset="-127"/>
                <a:ea typeface="10X10" panose="020B0600000101010101" charset="-127"/>
              </a:rPr>
              <a:t>국가 및 지방 공공기관 및 공기업</a:t>
            </a:r>
            <a:r>
              <a:rPr lang="en-US" altLang="ko-KR" sz="1800" b="1" dirty="0">
                <a:latin typeface="10X10" panose="020B0600000101010101" charset="-127"/>
                <a:ea typeface="10X10" panose="020B0600000101010101" charset="-127"/>
              </a:rPr>
              <a:t>, </a:t>
            </a:r>
            <a:r>
              <a:rPr lang="ko-KR" altLang="en-US" sz="1800" b="1" dirty="0">
                <a:latin typeface="10X10" panose="020B0600000101010101" charset="-127"/>
                <a:ea typeface="10X10" panose="020B0600000101010101" charset="-127"/>
              </a:rPr>
              <a:t>국제기구공무원</a:t>
            </a:r>
            <a:r>
              <a:rPr lang="en-US" altLang="ko-KR" sz="1800" b="1" dirty="0">
                <a:latin typeface="10X10" panose="020B0600000101010101" charset="-127"/>
                <a:ea typeface="10X10" panose="020B0600000101010101" charset="-127"/>
              </a:rPr>
              <a:t>, </a:t>
            </a:r>
            <a:r>
              <a:rPr lang="ko-KR" altLang="en-US" sz="1800" b="1" dirty="0">
                <a:latin typeface="10X10" panose="020B0600000101010101" charset="-127"/>
                <a:ea typeface="10X10" panose="020B0600000101010101" charset="-127"/>
              </a:rPr>
              <a:t>국회 및 지방의회의원</a:t>
            </a:r>
            <a:r>
              <a:rPr lang="en-US" altLang="ko-KR" sz="1800" b="1" dirty="0">
                <a:latin typeface="10X10" panose="020B0600000101010101" charset="-127"/>
                <a:ea typeface="10X10" panose="020B0600000101010101" charset="-127"/>
              </a:rPr>
              <a:t>, </a:t>
            </a:r>
            <a:r>
              <a:rPr lang="ko-KR" altLang="en-US" sz="1800" b="1" dirty="0">
                <a:latin typeface="10X10" panose="020B0600000101010101" charset="-127"/>
                <a:ea typeface="10X10" panose="020B0600000101010101" charset="-127"/>
              </a:rPr>
              <a:t>국회 및 지방의회 보좌관 및 정책지원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323528" y="1887538"/>
            <a:ext cx="519112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lang="ko-KR" altLang="en-US" sz="3600" b="1" dirty="0">
              <a:solidFill>
                <a:schemeClr val="accent1">
                  <a:lumMod val="60000"/>
                  <a:lumOff val="4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7413" name="직사각형 3"/>
          <p:cNvSpPr>
            <a:spLocks noChangeArrowheads="1"/>
          </p:cNvSpPr>
          <p:nvPr/>
        </p:nvSpPr>
        <p:spPr bwMode="auto">
          <a:xfrm>
            <a:off x="755898" y="3635732"/>
            <a:ext cx="83881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b="1" dirty="0">
                <a:latin typeface="10X10" panose="020B0600000101010101" charset="-127"/>
                <a:ea typeface="10X10" panose="020B0600000101010101" charset="-127"/>
              </a:rPr>
              <a:t>ICT·</a:t>
            </a:r>
            <a:r>
              <a:rPr lang="ko-KR" altLang="en-US" sz="1800" b="1" dirty="0">
                <a:latin typeface="10X10" panose="020B0600000101010101" charset="-127"/>
                <a:ea typeface="10X10" panose="020B0600000101010101" charset="-127"/>
              </a:rPr>
              <a:t>데이터</a:t>
            </a:r>
            <a:r>
              <a:rPr lang="en-US" altLang="ko-KR" sz="1800" b="1" dirty="0">
                <a:latin typeface="10X10" panose="020B0600000101010101" charset="-127"/>
                <a:ea typeface="10X10" panose="020B0600000101010101" charset="-127"/>
              </a:rPr>
              <a:t>·</a:t>
            </a:r>
            <a:r>
              <a:rPr lang="ko-KR" altLang="en-US" sz="1800" b="1" dirty="0">
                <a:latin typeface="10X10" panose="020B0600000101010101" charset="-127"/>
                <a:ea typeface="10X10" panose="020B0600000101010101" charset="-127"/>
              </a:rPr>
              <a:t>통계</a:t>
            </a:r>
            <a:r>
              <a:rPr lang="en-US" altLang="ko-KR" sz="1800" b="1" dirty="0">
                <a:latin typeface="10X10" panose="020B0600000101010101" charset="-127"/>
                <a:ea typeface="10X10" panose="020B0600000101010101" charset="-127"/>
              </a:rPr>
              <a:t>: </a:t>
            </a:r>
            <a:r>
              <a:rPr lang="ko-KR" altLang="en-US" sz="1800" b="1" dirty="0" err="1">
                <a:latin typeface="10X10" panose="020B0600000101010101" charset="-127"/>
                <a:ea typeface="10X10" panose="020B0600000101010101" charset="-127"/>
              </a:rPr>
              <a:t>공공빅데이터전문가</a:t>
            </a:r>
            <a:r>
              <a:rPr lang="en-US" altLang="ko-KR" sz="1800" b="1" dirty="0">
                <a:latin typeface="10X10" panose="020B0600000101010101" charset="-127"/>
                <a:ea typeface="10X10" panose="020B0600000101010101" charset="-127"/>
              </a:rPr>
              <a:t>, </a:t>
            </a:r>
            <a:r>
              <a:rPr lang="ko-KR" altLang="en-US" sz="1800" b="1" dirty="0">
                <a:latin typeface="10X10" panose="020B0600000101010101" charset="-127"/>
                <a:ea typeface="10X10" panose="020B0600000101010101" charset="-127"/>
              </a:rPr>
              <a:t>전자정부전문가</a:t>
            </a:r>
            <a:r>
              <a:rPr lang="en-US" altLang="ko-KR" sz="1800" b="1" dirty="0">
                <a:latin typeface="10X10" panose="020B0600000101010101" charset="-127"/>
                <a:ea typeface="10X10" panose="020B0600000101010101" charset="-127"/>
              </a:rPr>
              <a:t>, </a:t>
            </a:r>
            <a:r>
              <a:rPr lang="ko-KR" altLang="en-US" sz="1800" b="1" dirty="0">
                <a:latin typeface="10X10" panose="020B0600000101010101" charset="-127"/>
                <a:ea typeface="10X10" panose="020B0600000101010101" charset="-127"/>
              </a:rPr>
              <a:t>시장조사전문가</a:t>
            </a:r>
            <a:r>
              <a:rPr lang="en-US" altLang="ko-KR" sz="1800" b="1" dirty="0">
                <a:latin typeface="10X10" panose="020B0600000101010101" charset="-127"/>
                <a:ea typeface="10X10" panose="020B0600000101010101" charset="-127"/>
              </a:rPr>
              <a:t>, </a:t>
            </a:r>
            <a:r>
              <a:rPr lang="ko-KR" altLang="en-US" sz="1800" b="1" dirty="0">
                <a:latin typeface="10X10" panose="020B0600000101010101" charset="-127"/>
                <a:ea typeface="10X10" panose="020B0600000101010101" charset="-127"/>
              </a:rPr>
              <a:t>통계 조사원</a:t>
            </a:r>
            <a:endParaRPr lang="en-US" altLang="ko-KR" sz="1800" b="1" dirty="0">
              <a:latin typeface="10X10" panose="020B0600000101010101" charset="-127"/>
              <a:ea typeface="10X10" panose="020B0600000101010101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23528" y="3502967"/>
            <a:ext cx="519113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3600" b="1" dirty="0">
                <a:solidFill>
                  <a:schemeClr val="accent1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3</a:t>
            </a:r>
            <a:endParaRPr lang="ko-KR" altLang="en-US" sz="3600" b="1" dirty="0">
              <a:solidFill>
                <a:schemeClr val="accent1">
                  <a:lumMod val="7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7414" name="TextBox 4"/>
          <p:cNvSpPr txBox="1">
            <a:spLocks noChangeArrowheads="1"/>
          </p:cNvSpPr>
          <p:nvPr/>
        </p:nvSpPr>
        <p:spPr bwMode="auto">
          <a:xfrm>
            <a:off x="755576" y="4355812"/>
            <a:ext cx="73444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 b="1" dirty="0">
                <a:latin typeface="10X10" panose="020B0600000101010101" charset="-127"/>
                <a:ea typeface="10X10" panose="020B0600000101010101" charset="-127"/>
              </a:rPr>
              <a:t>인사</a:t>
            </a:r>
            <a:r>
              <a:rPr lang="en-US" altLang="ko-KR" sz="1800" b="1" dirty="0">
                <a:latin typeface="10X10" panose="020B0600000101010101" charset="-127"/>
                <a:ea typeface="10X10" panose="020B0600000101010101" charset="-127"/>
              </a:rPr>
              <a:t>·</a:t>
            </a:r>
            <a:r>
              <a:rPr lang="ko-KR" altLang="en-US" sz="1800" b="1" dirty="0">
                <a:latin typeface="10X10" panose="020B0600000101010101" charset="-127"/>
                <a:ea typeface="10X10" panose="020B0600000101010101" charset="-127"/>
              </a:rPr>
              <a:t>노무</a:t>
            </a:r>
            <a:r>
              <a:rPr lang="en-US" altLang="ko-KR" sz="1800" b="1" dirty="0">
                <a:latin typeface="10X10" panose="020B0600000101010101" charset="-127"/>
                <a:ea typeface="10X10" panose="020B0600000101010101" charset="-127"/>
              </a:rPr>
              <a:t>·</a:t>
            </a:r>
            <a:r>
              <a:rPr lang="ko-KR" altLang="en-US" sz="1800" b="1" dirty="0">
                <a:latin typeface="10X10" panose="020B0600000101010101" charset="-127"/>
                <a:ea typeface="10X10" panose="020B0600000101010101" charset="-127"/>
              </a:rPr>
              <a:t>교육</a:t>
            </a:r>
            <a:r>
              <a:rPr lang="en-US" altLang="ko-KR" sz="1800" b="1" dirty="0">
                <a:latin typeface="10X10" panose="020B0600000101010101" charset="-127"/>
                <a:ea typeface="10X10" panose="020B0600000101010101" charset="-127"/>
              </a:rPr>
              <a:t>: </a:t>
            </a:r>
            <a:r>
              <a:rPr lang="ko-KR" altLang="en-US" sz="1800" b="1" dirty="0">
                <a:latin typeface="10X10" panose="020B0600000101010101" charset="-127"/>
                <a:ea typeface="10X10" panose="020B0600000101010101" charset="-127"/>
              </a:rPr>
              <a:t>공인노무사</a:t>
            </a:r>
            <a:r>
              <a:rPr lang="en-US" altLang="ko-KR" sz="1800" b="1" dirty="0">
                <a:latin typeface="10X10" panose="020B0600000101010101" charset="-127"/>
                <a:ea typeface="10X10" panose="020B0600000101010101" charset="-127"/>
              </a:rPr>
              <a:t>, </a:t>
            </a:r>
            <a:r>
              <a:rPr lang="ko-KR" altLang="en-US" sz="1800" b="1" dirty="0">
                <a:latin typeface="10X10" panose="020B0600000101010101" charset="-127"/>
                <a:ea typeface="10X10" panose="020B0600000101010101" charset="-127"/>
              </a:rPr>
              <a:t>인사노무담당자</a:t>
            </a:r>
            <a:r>
              <a:rPr lang="en-US" altLang="ko-KR" sz="1800" b="1" dirty="0">
                <a:latin typeface="10X10" panose="020B0600000101010101" charset="-127"/>
                <a:ea typeface="10X10" panose="020B0600000101010101" charset="-127"/>
              </a:rPr>
              <a:t>, </a:t>
            </a:r>
            <a:r>
              <a:rPr lang="ko-KR" altLang="en-US" sz="1800" b="1" dirty="0">
                <a:latin typeface="10X10" panose="020B0600000101010101" charset="-127"/>
                <a:ea typeface="10X10" panose="020B0600000101010101" charset="-127"/>
              </a:rPr>
              <a:t>교육훈련담당자</a:t>
            </a:r>
            <a:r>
              <a:rPr lang="en-US" altLang="ko-KR" sz="1800" b="1" dirty="0">
                <a:latin typeface="10X10" panose="020B0600000101010101" charset="-127"/>
                <a:ea typeface="10X10" panose="020B0600000101010101" charset="-127"/>
              </a:rPr>
              <a:t>, </a:t>
            </a:r>
            <a:r>
              <a:rPr lang="ko-KR" altLang="en-US" sz="1800" b="1" dirty="0">
                <a:latin typeface="10X10" panose="020B0600000101010101" charset="-127"/>
                <a:ea typeface="10X10" panose="020B0600000101010101" charset="-127"/>
              </a:rPr>
              <a:t>교육행정사무원</a:t>
            </a:r>
            <a:endParaRPr lang="en-US" altLang="ko-KR" sz="1800" b="1" dirty="0">
              <a:latin typeface="10X10" panose="020B0600000101010101" charset="-127"/>
              <a:ea typeface="10X10" panose="020B0600000101010101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23528" y="4223047"/>
            <a:ext cx="519112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4</a:t>
            </a:r>
            <a:endParaRPr lang="ko-KR" altLang="en-US" sz="3600" b="1" dirty="0">
              <a:solidFill>
                <a:schemeClr val="accent1">
                  <a:lumMod val="60000"/>
                  <a:lumOff val="4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7415" name="TextBox 22"/>
          <p:cNvSpPr txBox="1">
            <a:spLocks noChangeArrowheads="1"/>
          </p:cNvSpPr>
          <p:nvPr/>
        </p:nvSpPr>
        <p:spPr bwMode="auto">
          <a:xfrm>
            <a:off x="755576" y="5075892"/>
            <a:ext cx="73444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 b="1" dirty="0">
                <a:latin typeface="10X10" panose="020B0600000101010101" charset="-127"/>
                <a:ea typeface="10X10" panose="020B0600000101010101" charset="-127"/>
              </a:rPr>
              <a:t>도시</a:t>
            </a:r>
            <a:r>
              <a:rPr lang="en-US" altLang="ko-KR" sz="1800" b="1" dirty="0">
                <a:latin typeface="10X10" panose="020B0600000101010101" charset="-127"/>
                <a:ea typeface="10X10" panose="020B0600000101010101" charset="-127"/>
              </a:rPr>
              <a:t>·</a:t>
            </a:r>
            <a:r>
              <a:rPr lang="ko-KR" altLang="en-US" sz="1800" b="1" dirty="0">
                <a:latin typeface="10X10" panose="020B0600000101010101" charset="-127"/>
                <a:ea typeface="10X10" panose="020B0600000101010101" charset="-127"/>
              </a:rPr>
              <a:t>관광</a:t>
            </a:r>
            <a:r>
              <a:rPr lang="en-US" altLang="ko-KR" sz="1800" b="1" dirty="0">
                <a:latin typeface="10X10" panose="020B0600000101010101" charset="-127"/>
                <a:ea typeface="10X10" panose="020B0600000101010101" charset="-127"/>
              </a:rPr>
              <a:t>·</a:t>
            </a:r>
            <a:r>
              <a:rPr lang="ko-KR" altLang="en-US" sz="1800" b="1" dirty="0">
                <a:latin typeface="10X10" panose="020B0600000101010101" charset="-127"/>
                <a:ea typeface="10X10" panose="020B0600000101010101" charset="-127"/>
              </a:rPr>
              <a:t>환경</a:t>
            </a:r>
            <a:r>
              <a:rPr lang="en-US" altLang="ko-KR" sz="1800" b="1" dirty="0">
                <a:latin typeface="10X10" panose="020B0600000101010101" charset="-127"/>
                <a:ea typeface="10X10" panose="020B0600000101010101" charset="-127"/>
              </a:rPr>
              <a:t>: </a:t>
            </a:r>
            <a:r>
              <a:rPr lang="ko-KR" altLang="en-US" sz="1800" b="1" dirty="0">
                <a:latin typeface="10X10" panose="020B0600000101010101" charset="-127"/>
                <a:ea typeface="10X10" panose="020B0600000101010101" charset="-127"/>
              </a:rPr>
              <a:t>도시행정전문가</a:t>
            </a:r>
            <a:r>
              <a:rPr lang="en-US" altLang="ko-KR" sz="1800" b="1" dirty="0">
                <a:latin typeface="10X10" panose="020B0600000101010101" charset="-127"/>
                <a:ea typeface="10X10" panose="020B0600000101010101" charset="-127"/>
              </a:rPr>
              <a:t>, </a:t>
            </a:r>
            <a:r>
              <a:rPr lang="ko-KR" altLang="en-US" sz="1800" b="1" dirty="0">
                <a:latin typeface="10X10" panose="020B0600000101010101" charset="-127"/>
                <a:ea typeface="10X10" panose="020B0600000101010101" charset="-127"/>
              </a:rPr>
              <a:t>부동산전문가</a:t>
            </a:r>
            <a:r>
              <a:rPr lang="en-US" altLang="ko-KR" sz="1800" b="1" dirty="0">
                <a:latin typeface="10X10" panose="020B0600000101010101" charset="-127"/>
                <a:ea typeface="10X10" panose="020B0600000101010101" charset="-127"/>
              </a:rPr>
              <a:t>, </a:t>
            </a:r>
            <a:r>
              <a:rPr lang="ko-KR" altLang="en-US" sz="1800" b="1" dirty="0">
                <a:latin typeface="10X10" panose="020B0600000101010101" charset="-127"/>
                <a:ea typeface="10X10" panose="020B0600000101010101" charset="-127"/>
              </a:rPr>
              <a:t>관광행정전문가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323528" y="4943127"/>
            <a:ext cx="519112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3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5</a:t>
            </a:r>
            <a:endParaRPr lang="ko-KR" altLang="en-US" sz="3600" b="1" dirty="0">
              <a:solidFill>
                <a:schemeClr val="accent1">
                  <a:lumMod val="40000"/>
                  <a:lumOff val="6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277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직사각형 64"/>
          <p:cNvSpPr/>
          <p:nvPr/>
        </p:nvSpPr>
        <p:spPr>
          <a:xfrm>
            <a:off x="323850" y="333375"/>
            <a:ext cx="8496300" cy="1008063"/>
          </a:xfrm>
          <a:prstGeom prst="rect">
            <a:avLst/>
          </a:prstGeom>
          <a:solidFill>
            <a:srgbClr val="0D2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b="1" dirty="0">
              <a:solidFill>
                <a:schemeClr val="accent2">
                  <a:lumMod val="75000"/>
                </a:schemeClr>
              </a:solidFill>
              <a:latin typeface="10X10" panose="020D0604000000000000" pitchFamily="50" charset="-127"/>
              <a:ea typeface="10X10" panose="020D0604000000000000" pitchFamily="50" charset="-127"/>
            </a:endParaRPr>
          </a:p>
        </p:txBody>
      </p:sp>
      <p:sp>
        <p:nvSpPr>
          <p:cNvPr id="29699" name="제목 49"/>
          <p:cNvSpPr>
            <a:spLocks noGrp="1"/>
          </p:cNvSpPr>
          <p:nvPr>
            <p:ph type="title"/>
          </p:nvPr>
        </p:nvSpPr>
        <p:spPr>
          <a:xfrm>
            <a:off x="371475" y="404813"/>
            <a:ext cx="8229600" cy="863600"/>
          </a:xfrm>
        </p:spPr>
        <p:txBody>
          <a:bodyPr anchor="t"/>
          <a:lstStyle/>
          <a:p>
            <a:pPr algn="l" eaLnBrk="1" hangingPunct="1"/>
            <a:r>
              <a:rPr lang="ko-KR" altLang="en-US" sz="3000" b="1" dirty="0">
                <a:solidFill>
                  <a:schemeClr val="bg1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학과간 협동과정</a:t>
            </a:r>
          </a:p>
        </p:txBody>
      </p:sp>
      <p:sp>
        <p:nvSpPr>
          <p:cNvPr id="9" name="직사각형 19">
            <a:extLst>
              <a:ext uri="{FF2B5EF4-FFF2-40B4-BE49-F238E27FC236}">
                <a16:creationId xmlns:a16="http://schemas.microsoft.com/office/drawing/2014/main" id="{4B97AA62-501C-4305-B849-5479D2208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1697621"/>
            <a:ext cx="7992566" cy="29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kumimoji="0" lang="ko-KR" altLang="en-US" sz="1800" dirty="0">
              <a:latin typeface="10X10" panose="020B0600000101010101" charset="-127"/>
              <a:ea typeface="10X10" panose="020B0600000101010101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36A9B8CE-E1A8-4DDC-A9F3-46C26DBAE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17" y="1556792"/>
            <a:ext cx="7992566" cy="470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64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323850" y="333375"/>
            <a:ext cx="8496300" cy="1008063"/>
          </a:xfrm>
          <a:prstGeom prst="rect">
            <a:avLst/>
          </a:prstGeom>
          <a:solidFill>
            <a:srgbClr val="0D2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b="1" dirty="0">
              <a:solidFill>
                <a:schemeClr val="accent2">
                  <a:lumMod val="75000"/>
                </a:schemeClr>
              </a:solidFill>
              <a:latin typeface="10X10" panose="020D0604000000000000" pitchFamily="50" charset="-127"/>
              <a:ea typeface="10X10" panose="020D0604000000000000" pitchFamily="50" charset="-127"/>
            </a:endParaRPr>
          </a:p>
        </p:txBody>
      </p:sp>
      <p:sp>
        <p:nvSpPr>
          <p:cNvPr id="20" name="제목 19"/>
          <p:cNvSpPr>
            <a:spLocks noGrp="1"/>
          </p:cNvSpPr>
          <p:nvPr>
            <p:ph type="title"/>
          </p:nvPr>
        </p:nvSpPr>
        <p:spPr>
          <a:xfrm>
            <a:off x="428625" y="385763"/>
            <a:ext cx="8229600" cy="863600"/>
          </a:xfrm>
        </p:spPr>
        <p:txBody>
          <a:bodyPr rtlCol="0" anchor="t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3000" b="1" spc="-150" dirty="0">
                <a:solidFill>
                  <a:schemeClr val="bg1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인력개발정책학과 재학생 및 졸업생 현황 </a:t>
            </a:r>
          </a:p>
        </p:txBody>
      </p:sp>
      <p:sp>
        <p:nvSpPr>
          <p:cNvPr id="17416" name="TextBox 5"/>
          <p:cNvSpPr txBox="1">
            <a:spLocks noChangeArrowheads="1"/>
          </p:cNvSpPr>
          <p:nvPr/>
        </p:nvSpPr>
        <p:spPr bwMode="auto">
          <a:xfrm>
            <a:off x="899592" y="2709862"/>
            <a:ext cx="3272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 b="1" dirty="0">
                <a:latin typeface="10X10" panose="020D0604000000000000" pitchFamily="50" charset="-127"/>
                <a:ea typeface="10X10" panose="020D0604000000000000" pitchFamily="50" charset="-127"/>
              </a:rPr>
              <a:t>인력개발정책 관련 분야 전문 강사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323528" y="2571750"/>
            <a:ext cx="519113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</a:t>
            </a:r>
            <a:endParaRPr lang="ko-KR" altLang="en-US" sz="3600" b="1" dirty="0">
              <a:solidFill>
                <a:schemeClr val="accent1">
                  <a:lumMod val="60000"/>
                  <a:lumOff val="4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7412" name="직사각형 2"/>
          <p:cNvSpPr>
            <a:spLocks noChangeArrowheads="1"/>
          </p:cNvSpPr>
          <p:nvPr/>
        </p:nvSpPr>
        <p:spPr bwMode="auto">
          <a:xfrm>
            <a:off x="899592" y="2027238"/>
            <a:ext cx="44630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 b="1" dirty="0">
                <a:latin typeface="10X10" panose="020D0604000000000000" pitchFamily="50" charset="-127"/>
                <a:ea typeface="10X10" panose="020D0604000000000000" pitchFamily="50" charset="-127"/>
              </a:rPr>
              <a:t>기업의 </a:t>
            </a:r>
            <a:r>
              <a:rPr lang="en-US" altLang="ko-KR" sz="1800" b="1" dirty="0">
                <a:latin typeface="10X10" panose="020D0604000000000000" pitchFamily="50" charset="-127"/>
                <a:ea typeface="10X10" panose="020D0604000000000000" pitchFamily="50" charset="-127"/>
              </a:rPr>
              <a:t>HR</a:t>
            </a:r>
            <a:r>
              <a:rPr lang="ko-KR" altLang="en-US" sz="1800" b="1" dirty="0">
                <a:latin typeface="10X10" panose="020D0604000000000000" pitchFamily="50" charset="-127"/>
                <a:ea typeface="10X10" panose="020D0604000000000000" pitchFamily="50" charset="-127"/>
              </a:rPr>
              <a:t>관련 부서</a:t>
            </a:r>
            <a:r>
              <a:rPr lang="en-US" altLang="ko-KR" sz="1800" b="1" dirty="0">
                <a:latin typeface="10X10" panose="020D0604000000000000" pitchFamily="50" charset="-127"/>
                <a:ea typeface="10X10" panose="020D0604000000000000" pitchFamily="50" charset="-127"/>
              </a:rPr>
              <a:t>(</a:t>
            </a:r>
            <a:r>
              <a:rPr lang="ko-KR" altLang="en-US" sz="1800" b="1" dirty="0">
                <a:latin typeface="10X10" panose="020D0604000000000000" pitchFamily="50" charset="-127"/>
                <a:ea typeface="10X10" panose="020D0604000000000000" pitchFamily="50" charset="-127"/>
              </a:rPr>
              <a:t>인사</a:t>
            </a:r>
            <a:r>
              <a:rPr lang="en-US" altLang="ko-KR" sz="1800" b="1" dirty="0">
                <a:latin typeface="10X10" panose="020D0604000000000000" pitchFamily="50" charset="-127"/>
                <a:ea typeface="10X10" panose="020D0604000000000000" pitchFamily="50" charset="-127"/>
              </a:rPr>
              <a:t>, </a:t>
            </a:r>
            <a:r>
              <a:rPr lang="ko-KR" altLang="en-US" sz="1800" b="1" dirty="0">
                <a:latin typeface="10X10" panose="020D0604000000000000" pitchFamily="50" charset="-127"/>
                <a:ea typeface="10X10" panose="020D0604000000000000" pitchFamily="50" charset="-127"/>
              </a:rPr>
              <a:t>노무 </a:t>
            </a:r>
            <a:r>
              <a:rPr lang="en-US" altLang="ko-KR" sz="1800" b="1" dirty="0">
                <a:latin typeface="10X10" panose="020D0604000000000000" pitchFamily="50" charset="-127"/>
                <a:ea typeface="10X10" panose="020D0604000000000000" pitchFamily="50" charset="-127"/>
              </a:rPr>
              <a:t>,</a:t>
            </a:r>
            <a:r>
              <a:rPr lang="ko-KR" altLang="en-US" sz="1800" b="1" dirty="0">
                <a:latin typeface="10X10" panose="020D0604000000000000" pitchFamily="50" charset="-127"/>
                <a:ea typeface="10X10" panose="020D0604000000000000" pitchFamily="50" charset="-127"/>
              </a:rPr>
              <a:t>교육</a:t>
            </a:r>
            <a:r>
              <a:rPr lang="en-US" altLang="ko-KR" sz="1800" b="1" dirty="0">
                <a:latin typeface="10X10" panose="020D0604000000000000" pitchFamily="50" charset="-127"/>
                <a:ea typeface="10X10" panose="020D0604000000000000" pitchFamily="50" charset="-127"/>
              </a:rPr>
              <a:t>) </a:t>
            </a:r>
            <a:r>
              <a:rPr lang="ko-KR" altLang="en-US" sz="1800" b="1" dirty="0">
                <a:latin typeface="10X10" panose="020D0604000000000000" pitchFamily="50" charset="-127"/>
                <a:ea typeface="10X10" panose="020D0604000000000000" pitchFamily="50" charset="-127"/>
              </a:rPr>
              <a:t>담당자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323528" y="1887538"/>
            <a:ext cx="519112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lang="ko-KR" altLang="en-US" sz="3600" b="1" dirty="0">
              <a:solidFill>
                <a:schemeClr val="accent1">
                  <a:lumMod val="60000"/>
                  <a:lumOff val="4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7413" name="직사각형 3"/>
          <p:cNvSpPr>
            <a:spLocks noChangeArrowheads="1"/>
          </p:cNvSpPr>
          <p:nvPr/>
        </p:nvSpPr>
        <p:spPr bwMode="auto">
          <a:xfrm>
            <a:off x="899592" y="3393280"/>
            <a:ext cx="26965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 b="1" dirty="0">
                <a:latin typeface="10X10" panose="020D0604000000000000" pitchFamily="50" charset="-127"/>
                <a:ea typeface="10X10" panose="020D0604000000000000" pitchFamily="50" charset="-127"/>
              </a:rPr>
              <a:t>정부 산하 기관의 </a:t>
            </a:r>
            <a:r>
              <a:rPr lang="en-US" altLang="ko-KR" sz="1800" b="1" dirty="0">
                <a:latin typeface="10X10" panose="020D0604000000000000" pitchFamily="50" charset="-127"/>
                <a:ea typeface="10X10" panose="020D0604000000000000" pitchFamily="50" charset="-127"/>
              </a:rPr>
              <a:t>HR</a:t>
            </a:r>
            <a:r>
              <a:rPr lang="ko-KR" altLang="en-US" sz="1800" b="1" dirty="0">
                <a:latin typeface="10X10" panose="020D0604000000000000" pitchFamily="50" charset="-127"/>
                <a:ea typeface="10X10" panose="020D0604000000000000" pitchFamily="50" charset="-127"/>
              </a:rPr>
              <a:t>담당자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323528" y="3254374"/>
            <a:ext cx="519113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3600" b="1" dirty="0">
                <a:solidFill>
                  <a:schemeClr val="accent1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3</a:t>
            </a:r>
            <a:endParaRPr lang="ko-KR" altLang="en-US" sz="3600" b="1" dirty="0">
              <a:solidFill>
                <a:schemeClr val="accent1">
                  <a:lumMod val="7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7414" name="TextBox 4"/>
          <p:cNvSpPr txBox="1">
            <a:spLocks noChangeArrowheads="1"/>
          </p:cNvSpPr>
          <p:nvPr/>
        </p:nvSpPr>
        <p:spPr bwMode="auto">
          <a:xfrm>
            <a:off x="899592" y="4075112"/>
            <a:ext cx="37401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 b="1" dirty="0">
                <a:latin typeface="10X10" panose="020D0604000000000000" pitchFamily="50" charset="-127"/>
                <a:ea typeface="10X10" panose="020D0604000000000000" pitchFamily="50" charset="-127"/>
              </a:rPr>
              <a:t>취업과 고용분야의 </a:t>
            </a:r>
            <a:r>
              <a:rPr lang="ko-KR" altLang="en-US" sz="1800" b="1" dirty="0" err="1">
                <a:latin typeface="10X10" panose="020D0604000000000000" pitchFamily="50" charset="-127"/>
                <a:ea typeface="10X10" panose="020D0604000000000000" pitchFamily="50" charset="-127"/>
              </a:rPr>
              <a:t>상담사와</a:t>
            </a:r>
            <a:r>
              <a:rPr lang="ko-KR" altLang="en-US" sz="1800" b="1" dirty="0">
                <a:latin typeface="10X10" panose="020D0604000000000000" pitchFamily="50" charset="-127"/>
                <a:ea typeface="10X10" panose="020D0604000000000000" pitchFamily="50" charset="-127"/>
              </a:rPr>
              <a:t> </a:t>
            </a:r>
            <a:r>
              <a:rPr lang="ko-KR" altLang="en-US" sz="1800" b="1" dirty="0" err="1">
                <a:latin typeface="10X10" panose="020D0604000000000000" pitchFamily="50" charset="-127"/>
                <a:ea typeface="10X10" panose="020D0604000000000000" pitchFamily="50" charset="-127"/>
              </a:rPr>
              <a:t>헤드헌터</a:t>
            </a:r>
            <a:endParaRPr lang="ko-KR" altLang="en-US" sz="1800" b="1" dirty="0">
              <a:latin typeface="10X10" panose="020D0604000000000000" pitchFamily="50" charset="-127"/>
              <a:ea typeface="10X10" panose="020D0604000000000000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23528" y="3936999"/>
            <a:ext cx="519112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4</a:t>
            </a:r>
            <a:endParaRPr lang="ko-KR" altLang="en-US" sz="3600" b="1" dirty="0">
              <a:solidFill>
                <a:schemeClr val="accent1">
                  <a:lumMod val="60000"/>
                  <a:lumOff val="4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7415" name="TextBox 22"/>
          <p:cNvSpPr txBox="1">
            <a:spLocks noChangeArrowheads="1"/>
          </p:cNvSpPr>
          <p:nvPr/>
        </p:nvSpPr>
        <p:spPr bwMode="auto">
          <a:xfrm>
            <a:off x="899592" y="4757737"/>
            <a:ext cx="28023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 b="1" dirty="0">
                <a:latin typeface="10X10" panose="020D0604000000000000" pitchFamily="50" charset="-127"/>
                <a:ea typeface="10X10" panose="020D0604000000000000" pitchFamily="50" charset="-127"/>
              </a:rPr>
              <a:t>정부산하 연구기관의 연구원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323528" y="4619624"/>
            <a:ext cx="519112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3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5</a:t>
            </a:r>
            <a:endParaRPr lang="ko-KR" altLang="en-US" sz="3600" b="1" dirty="0">
              <a:solidFill>
                <a:schemeClr val="accent1">
                  <a:lumMod val="40000"/>
                  <a:lumOff val="6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7417" name="TextBox 24"/>
          <p:cNvSpPr txBox="1">
            <a:spLocks noChangeArrowheads="1"/>
          </p:cNvSpPr>
          <p:nvPr/>
        </p:nvSpPr>
        <p:spPr bwMode="auto">
          <a:xfrm>
            <a:off x="899592" y="5441156"/>
            <a:ext cx="32624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 b="1" dirty="0">
                <a:latin typeface="10X10" panose="020D0604000000000000" pitchFamily="50" charset="-127"/>
                <a:ea typeface="10X10" panose="020D0604000000000000" pitchFamily="50" charset="-127"/>
              </a:rPr>
              <a:t>글로벌 컨설팅사의 전문 컨설턴트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323528" y="5302250"/>
            <a:ext cx="458787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3600" b="1" dirty="0">
                <a:solidFill>
                  <a:schemeClr val="tx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6</a:t>
            </a:r>
            <a:endParaRPr lang="ko-KR" altLang="en-US" sz="3600" b="1" dirty="0">
              <a:solidFill>
                <a:schemeClr val="tx2">
                  <a:lumMod val="7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직사각형 64"/>
          <p:cNvSpPr/>
          <p:nvPr/>
        </p:nvSpPr>
        <p:spPr>
          <a:xfrm>
            <a:off x="323850" y="333375"/>
            <a:ext cx="8496300" cy="1008063"/>
          </a:xfrm>
          <a:prstGeom prst="rect">
            <a:avLst/>
          </a:prstGeom>
          <a:solidFill>
            <a:srgbClr val="0D2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b="1" dirty="0">
              <a:solidFill>
                <a:schemeClr val="accent2">
                  <a:lumMod val="75000"/>
                </a:schemeClr>
              </a:solidFill>
              <a:latin typeface="10X10" panose="020D0604000000000000" pitchFamily="50" charset="-127"/>
              <a:ea typeface="10X10" panose="020D0604000000000000" pitchFamily="50" charset="-127"/>
            </a:endParaRPr>
          </a:p>
        </p:txBody>
      </p:sp>
      <p:sp>
        <p:nvSpPr>
          <p:cNvPr id="29699" name="제목 49"/>
          <p:cNvSpPr>
            <a:spLocks noGrp="1"/>
          </p:cNvSpPr>
          <p:nvPr>
            <p:ph type="title"/>
          </p:nvPr>
        </p:nvSpPr>
        <p:spPr>
          <a:xfrm>
            <a:off x="371475" y="404813"/>
            <a:ext cx="8229600" cy="863600"/>
          </a:xfrm>
        </p:spPr>
        <p:txBody>
          <a:bodyPr anchor="t"/>
          <a:lstStyle/>
          <a:p>
            <a:pPr algn="l" eaLnBrk="1" hangingPunct="1"/>
            <a:r>
              <a:rPr lang="en-US" altLang="ko-KR" sz="3000" b="1" dirty="0">
                <a:solidFill>
                  <a:schemeClr val="bg1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2026</a:t>
            </a:r>
            <a:r>
              <a:rPr lang="ko-KR" altLang="en-US" sz="3000" b="1" dirty="0">
                <a:solidFill>
                  <a:schemeClr val="bg1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학년도 후기 대학원 입시 주요 일정</a:t>
            </a:r>
            <a:br>
              <a:rPr lang="en-US" altLang="ko-KR" sz="3000" b="1" dirty="0">
                <a:solidFill>
                  <a:schemeClr val="bg1"/>
                </a:solidFill>
                <a:latin typeface="10X10" panose="020D0604000000000000" pitchFamily="50" charset="-127"/>
                <a:ea typeface="10X10" panose="020D0604000000000000" pitchFamily="50" charset="-127"/>
              </a:rPr>
            </a:br>
            <a:r>
              <a:rPr lang="ko-KR" altLang="en-US" sz="3000" b="1" dirty="0">
                <a:solidFill>
                  <a:schemeClr val="bg1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모집요강 및 전형 안내</a:t>
            </a:r>
            <a:endParaRPr lang="ko-KR" altLang="en-US" sz="2400" b="1" dirty="0">
              <a:solidFill>
                <a:schemeClr val="bg1"/>
              </a:solidFill>
              <a:latin typeface="10X10" panose="020D0604000000000000" pitchFamily="50" charset="-127"/>
              <a:ea typeface="10X10" panose="020D0604000000000000" pitchFamily="50" charset="-127"/>
            </a:endParaRPr>
          </a:p>
        </p:txBody>
      </p:sp>
      <p:sp>
        <p:nvSpPr>
          <p:cNvPr id="29702" name="직사각형 20"/>
          <p:cNvSpPr>
            <a:spLocks noChangeArrowheads="1"/>
          </p:cNvSpPr>
          <p:nvPr/>
        </p:nvSpPr>
        <p:spPr bwMode="auto">
          <a:xfrm>
            <a:off x="611063" y="1844824"/>
            <a:ext cx="3016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ko-KR" altLang="en-US" sz="2000" b="1" dirty="0">
                <a:latin typeface="10X10" panose="020D0604000000000000" pitchFamily="50" charset="-127"/>
                <a:ea typeface="10X10" panose="020D0604000000000000" pitchFamily="50" charset="-127"/>
              </a:rPr>
              <a:t> 지원자격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503237" y="2217423"/>
            <a:ext cx="8137525" cy="15450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12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B3F6B"/>
              </a:buClr>
              <a:buSzPct val="100000"/>
              <a:defRPr/>
            </a:pPr>
            <a:r>
              <a:rPr kumimoji="0" lang="ko-KR" altLang="en-US" sz="1600" dirty="0">
                <a:latin typeface="10X10" panose="020D0604000000000000" pitchFamily="50" charset="-127"/>
                <a:ea typeface="10X10" panose="020D0604000000000000" pitchFamily="50" charset="-127"/>
              </a:rPr>
              <a:t>다음 각 항 중 하나에 해당하는 자로</a:t>
            </a:r>
            <a:r>
              <a:rPr kumimoji="0" lang="en-US" altLang="ko-KR" sz="1600" dirty="0">
                <a:latin typeface="10X10" panose="020D0604000000000000" pitchFamily="50" charset="-127"/>
                <a:ea typeface="10X10" panose="020D0604000000000000" pitchFamily="50" charset="-127"/>
              </a:rPr>
              <a:t>, </a:t>
            </a:r>
            <a:r>
              <a:rPr kumimoji="0" lang="ko-KR" altLang="en-US" sz="1600" dirty="0" err="1">
                <a:latin typeface="10X10" panose="020D0604000000000000" pitchFamily="50" charset="-127"/>
                <a:ea typeface="10X10" panose="020D0604000000000000" pitchFamily="50" charset="-127"/>
              </a:rPr>
              <a:t>출신전공</a:t>
            </a:r>
            <a:r>
              <a:rPr kumimoji="0" lang="ko-KR" altLang="en-US" sz="1600" dirty="0">
                <a:latin typeface="10X10" panose="020D0604000000000000" pitchFamily="50" charset="-127"/>
                <a:ea typeface="10X10" panose="020D0604000000000000" pitchFamily="50" charset="-127"/>
              </a:rPr>
              <a:t> 및 </a:t>
            </a:r>
            <a:r>
              <a:rPr kumimoji="0" lang="ko-KR" altLang="en-US" sz="1600" dirty="0" err="1">
                <a:latin typeface="10X10" panose="020D0604000000000000" pitchFamily="50" charset="-127"/>
                <a:ea typeface="10X10" panose="020D0604000000000000" pitchFamily="50" charset="-127"/>
              </a:rPr>
              <a:t>성적제한</a:t>
            </a:r>
            <a:r>
              <a:rPr kumimoji="0" lang="ko-KR" altLang="en-US" sz="1600" dirty="0">
                <a:latin typeface="10X10" panose="020D0604000000000000" pitchFamily="50" charset="-127"/>
                <a:ea typeface="10X10" panose="020D0604000000000000" pitchFamily="50" charset="-127"/>
              </a:rPr>
              <a:t> 없이 지원 가능</a:t>
            </a:r>
            <a:endParaRPr kumimoji="0" lang="en-US" altLang="ko-KR" sz="1600" dirty="0">
              <a:latin typeface="10X10" panose="020D0604000000000000" pitchFamily="50" charset="-127"/>
              <a:ea typeface="10X10" panose="020D0604000000000000" pitchFamily="50" charset="-127"/>
            </a:endParaRPr>
          </a:p>
          <a:p>
            <a:pPr marL="608012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B3F6B"/>
              </a:buClr>
              <a:buSzPct val="100000"/>
              <a:buFont typeface="Wingdings" pitchFamily="2" charset="2"/>
              <a:buChar char="ü"/>
              <a:defRPr/>
            </a:pPr>
            <a:r>
              <a:rPr kumimoji="0" lang="ko-KR" altLang="en-US" sz="1600" dirty="0">
                <a:latin typeface="10X10" panose="020D0604000000000000" pitchFamily="50" charset="-127"/>
                <a:ea typeface="10X10" panose="020D0604000000000000" pitchFamily="50" charset="-127"/>
              </a:rPr>
              <a:t>석사</a:t>
            </a:r>
            <a:r>
              <a:rPr kumimoji="0" lang="en-US" altLang="ko-KR" sz="1600" dirty="0">
                <a:latin typeface="10X10" panose="020D0604000000000000" pitchFamily="50" charset="-127"/>
                <a:ea typeface="10X10" panose="020D0604000000000000" pitchFamily="50" charset="-127"/>
              </a:rPr>
              <a:t>/</a:t>
            </a:r>
            <a:r>
              <a:rPr kumimoji="0" lang="ko-KR" altLang="en-US" sz="1600" dirty="0">
                <a:latin typeface="10X10" panose="020D0604000000000000" pitchFamily="50" charset="-127"/>
                <a:ea typeface="10X10" panose="020D0604000000000000" pitchFamily="50" charset="-127"/>
              </a:rPr>
              <a:t>석</a:t>
            </a:r>
            <a:r>
              <a:rPr kumimoji="0" lang="en-US" altLang="ko-KR" sz="1600" dirty="0">
                <a:latin typeface="10X10" panose="020B0600000101010101" charset="-127"/>
                <a:ea typeface="10X10" panose="020B0600000101010101" charset="-127"/>
              </a:rPr>
              <a:t>·</a:t>
            </a:r>
            <a:r>
              <a:rPr kumimoji="0" lang="ko-KR" altLang="en-US" sz="1600" dirty="0">
                <a:latin typeface="10X10" panose="020B0600000101010101" charset="-127"/>
                <a:ea typeface="10X10" panose="020B0600000101010101" charset="-127"/>
              </a:rPr>
              <a:t>박 통합</a:t>
            </a:r>
            <a:r>
              <a:rPr kumimoji="0" lang="en-US" altLang="ko-KR" sz="1600" dirty="0">
                <a:latin typeface="10X10" panose="020D0604000000000000" pitchFamily="50" charset="-127"/>
                <a:ea typeface="10X10" panose="020D0604000000000000" pitchFamily="50" charset="-127"/>
              </a:rPr>
              <a:t>: 2026</a:t>
            </a:r>
            <a:r>
              <a:rPr kumimoji="0" lang="ko-KR" altLang="en-US" sz="1600" dirty="0">
                <a:latin typeface="10X10" panose="020D0604000000000000" pitchFamily="50" charset="-127"/>
                <a:ea typeface="10X10" panose="020D0604000000000000" pitchFamily="50" charset="-127"/>
              </a:rPr>
              <a:t>년 </a:t>
            </a:r>
            <a:r>
              <a:rPr kumimoji="0" lang="en-US" altLang="ko-KR" sz="1600" dirty="0">
                <a:latin typeface="10X10" panose="020D0604000000000000" pitchFamily="50" charset="-127"/>
                <a:ea typeface="10X10" panose="020D0604000000000000" pitchFamily="50" charset="-127"/>
              </a:rPr>
              <a:t>8</a:t>
            </a:r>
            <a:r>
              <a:rPr kumimoji="0" lang="ko-KR" altLang="en-US" sz="1600" dirty="0">
                <a:latin typeface="10X10" panose="020D0604000000000000" pitchFamily="50" charset="-127"/>
                <a:ea typeface="10X10" panose="020D0604000000000000" pitchFamily="50" charset="-127"/>
              </a:rPr>
              <a:t>월 이전 국내</a:t>
            </a:r>
            <a:r>
              <a:rPr kumimoji="0" lang="en-US" altLang="ko-KR" sz="1600" dirty="0">
                <a:latin typeface="10X10" panose="020D0604000000000000" pitchFamily="50" charset="-127"/>
                <a:ea typeface="10X10" panose="020D0604000000000000" pitchFamily="50" charset="-127"/>
              </a:rPr>
              <a:t>/</a:t>
            </a:r>
            <a:r>
              <a:rPr kumimoji="0" lang="ko-KR" altLang="en-US" sz="1600" dirty="0">
                <a:latin typeface="10X10" panose="020D0604000000000000" pitchFamily="50" charset="-127"/>
                <a:ea typeface="10X10" panose="020D0604000000000000" pitchFamily="50" charset="-127"/>
              </a:rPr>
              <a:t>외 대학에서 학사석사학위 취득</a:t>
            </a:r>
            <a:r>
              <a:rPr kumimoji="0" lang="en-US" altLang="ko-KR" sz="1600" dirty="0">
                <a:latin typeface="10X10" panose="020D0604000000000000" pitchFamily="50" charset="-127"/>
                <a:ea typeface="10X10" panose="020D0604000000000000" pitchFamily="50" charset="-127"/>
              </a:rPr>
              <a:t>(</a:t>
            </a:r>
            <a:r>
              <a:rPr kumimoji="0" lang="ko-KR" altLang="en-US" sz="1600" dirty="0">
                <a:latin typeface="10X10" panose="020D0604000000000000" pitchFamily="50" charset="-127"/>
                <a:ea typeface="10X10" panose="020D0604000000000000" pitchFamily="50" charset="-127"/>
              </a:rPr>
              <a:t>예정</a:t>
            </a:r>
            <a:r>
              <a:rPr kumimoji="0" lang="en-US" altLang="ko-KR" sz="1600" dirty="0">
                <a:latin typeface="10X10" panose="020D0604000000000000" pitchFamily="50" charset="-127"/>
                <a:ea typeface="10X10" panose="020D0604000000000000" pitchFamily="50" charset="-127"/>
              </a:rPr>
              <a:t>)</a:t>
            </a:r>
            <a:r>
              <a:rPr kumimoji="0" lang="ko-KR" altLang="en-US" sz="1600" dirty="0">
                <a:latin typeface="10X10" panose="020D0604000000000000" pitchFamily="50" charset="-127"/>
                <a:ea typeface="10X10" panose="020D0604000000000000" pitchFamily="50" charset="-127"/>
              </a:rPr>
              <a:t>자 </a:t>
            </a:r>
            <a:endParaRPr kumimoji="0" lang="en-US" altLang="ko-KR" sz="1600" dirty="0">
              <a:latin typeface="10X10" panose="020D0604000000000000" pitchFamily="50" charset="-127"/>
              <a:ea typeface="10X10" panose="020D0604000000000000" pitchFamily="50" charset="-127"/>
            </a:endParaRPr>
          </a:p>
          <a:p>
            <a:pPr marL="265112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B3F6B"/>
              </a:buClr>
              <a:buSzPct val="100000"/>
              <a:defRPr/>
            </a:pPr>
            <a:r>
              <a:rPr kumimoji="0" lang="en-US" altLang="ko-KR" sz="1600" dirty="0">
                <a:latin typeface="10X10" panose="020D0604000000000000" pitchFamily="50" charset="-127"/>
                <a:ea typeface="10X10" panose="020D0604000000000000" pitchFamily="50" charset="-127"/>
              </a:rPr>
              <a:t>               </a:t>
            </a:r>
            <a:r>
              <a:rPr kumimoji="0" lang="ko-KR" altLang="en-US" sz="1400" dirty="0">
                <a:latin typeface="10X10" panose="020D0604000000000000" pitchFamily="50" charset="-127"/>
                <a:ea typeface="10X10" panose="020D0604000000000000" pitchFamily="50" charset="-127"/>
              </a:rPr>
              <a:t>또는 법령에 의하여 이와 동등 이상의 학령이 있다고 인정된 자</a:t>
            </a:r>
            <a:endParaRPr kumimoji="0" lang="en-US" altLang="ko-KR" sz="1400" dirty="0">
              <a:latin typeface="10X10" panose="020D0604000000000000" pitchFamily="50" charset="-127"/>
              <a:ea typeface="10X10" panose="020D0604000000000000" pitchFamily="50" charset="-127"/>
            </a:endParaRPr>
          </a:p>
          <a:p>
            <a:pPr marL="608012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B3F6B"/>
              </a:buClr>
              <a:buSzPct val="100000"/>
              <a:buFont typeface="Wingdings" pitchFamily="2" charset="2"/>
              <a:buChar char="ü"/>
              <a:defRPr/>
            </a:pPr>
            <a:r>
              <a:rPr kumimoji="0" lang="ko-KR" altLang="en-US" sz="1600" dirty="0">
                <a:latin typeface="10X10" panose="020D0604000000000000" pitchFamily="50" charset="-127"/>
                <a:ea typeface="10X10" panose="020D0604000000000000" pitchFamily="50" charset="-127"/>
              </a:rPr>
              <a:t>박사</a:t>
            </a:r>
            <a:r>
              <a:rPr kumimoji="0" lang="en-US" altLang="ko-KR" sz="1600" dirty="0">
                <a:latin typeface="10X10" panose="020D0604000000000000" pitchFamily="50" charset="-127"/>
                <a:ea typeface="10X10" panose="020D0604000000000000" pitchFamily="50" charset="-127"/>
              </a:rPr>
              <a:t>: 2026</a:t>
            </a:r>
            <a:r>
              <a:rPr kumimoji="0" lang="ko-KR" altLang="en-US" sz="1600" dirty="0">
                <a:latin typeface="10X10" panose="020D0604000000000000" pitchFamily="50" charset="-127"/>
                <a:ea typeface="10X10" panose="020D0604000000000000" pitchFamily="50" charset="-127"/>
              </a:rPr>
              <a:t>년 </a:t>
            </a:r>
            <a:r>
              <a:rPr kumimoji="0" lang="en-US" altLang="ko-KR" sz="1600" dirty="0">
                <a:latin typeface="10X10" panose="020D0604000000000000" pitchFamily="50" charset="-127"/>
                <a:ea typeface="10X10" panose="020D0604000000000000" pitchFamily="50" charset="-127"/>
              </a:rPr>
              <a:t>8</a:t>
            </a:r>
            <a:r>
              <a:rPr kumimoji="0" lang="ko-KR" altLang="en-US" sz="1600" dirty="0">
                <a:latin typeface="10X10" panose="020D0604000000000000" pitchFamily="50" charset="-127"/>
                <a:ea typeface="10X10" panose="020D0604000000000000" pitchFamily="50" charset="-127"/>
              </a:rPr>
              <a:t>월 이전 국내</a:t>
            </a:r>
            <a:r>
              <a:rPr kumimoji="0" lang="en-US" altLang="ko-KR" sz="1600" dirty="0">
                <a:latin typeface="10X10" panose="020D0604000000000000" pitchFamily="50" charset="-127"/>
                <a:ea typeface="10X10" panose="020D0604000000000000" pitchFamily="50" charset="-127"/>
              </a:rPr>
              <a:t>/</a:t>
            </a:r>
            <a:r>
              <a:rPr kumimoji="0" lang="ko-KR" altLang="en-US" sz="1600" dirty="0">
                <a:latin typeface="10X10" panose="020D0604000000000000" pitchFamily="50" charset="-127"/>
                <a:ea typeface="10X10" panose="020D0604000000000000" pitchFamily="50" charset="-127"/>
              </a:rPr>
              <a:t>외 대학에서 석사학위 취득</a:t>
            </a:r>
            <a:r>
              <a:rPr kumimoji="0" lang="en-US" altLang="ko-KR" sz="1600" dirty="0">
                <a:latin typeface="10X10" panose="020D0604000000000000" pitchFamily="50" charset="-127"/>
                <a:ea typeface="10X10" panose="020D0604000000000000" pitchFamily="50" charset="-127"/>
              </a:rPr>
              <a:t>(</a:t>
            </a:r>
            <a:r>
              <a:rPr kumimoji="0" lang="ko-KR" altLang="en-US" sz="1600" dirty="0">
                <a:latin typeface="10X10" panose="020D0604000000000000" pitchFamily="50" charset="-127"/>
                <a:ea typeface="10X10" panose="020D0604000000000000" pitchFamily="50" charset="-127"/>
              </a:rPr>
              <a:t>예정</a:t>
            </a:r>
            <a:r>
              <a:rPr kumimoji="0" lang="en-US" altLang="ko-KR" sz="1600" dirty="0">
                <a:latin typeface="10X10" panose="020D0604000000000000" pitchFamily="50" charset="-127"/>
                <a:ea typeface="10X10" panose="020D0604000000000000" pitchFamily="50" charset="-127"/>
              </a:rPr>
              <a:t>)</a:t>
            </a:r>
            <a:r>
              <a:rPr kumimoji="0" lang="ko-KR" altLang="en-US" sz="1600" dirty="0">
                <a:latin typeface="10X10" panose="020D0604000000000000" pitchFamily="50" charset="-127"/>
                <a:ea typeface="10X10" panose="020D0604000000000000" pitchFamily="50" charset="-127"/>
              </a:rPr>
              <a:t>자    </a:t>
            </a:r>
            <a:endParaRPr kumimoji="0" lang="en-US" altLang="ko-KR" sz="1600" dirty="0">
              <a:latin typeface="10X10" panose="020D0604000000000000" pitchFamily="50" charset="-127"/>
              <a:ea typeface="10X10" panose="020D0604000000000000" pitchFamily="50" charset="-127"/>
            </a:endParaRPr>
          </a:p>
          <a:p>
            <a:pPr marL="265112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B3F6B"/>
              </a:buClr>
              <a:buSzPct val="100000"/>
              <a:defRPr/>
            </a:pPr>
            <a:r>
              <a:rPr kumimoji="0" lang="en-US" altLang="ko-KR" sz="1600" dirty="0">
                <a:latin typeface="10X10" panose="020D0604000000000000" pitchFamily="50" charset="-127"/>
                <a:ea typeface="10X10" panose="020D0604000000000000" pitchFamily="50" charset="-127"/>
              </a:rPr>
              <a:t>                </a:t>
            </a:r>
            <a:r>
              <a:rPr kumimoji="0" lang="ko-KR" altLang="en-US" sz="1400" dirty="0">
                <a:latin typeface="10X10" panose="020D0604000000000000" pitchFamily="50" charset="-127"/>
                <a:ea typeface="10X10" panose="020D0604000000000000" pitchFamily="50" charset="-127"/>
              </a:rPr>
              <a:t>또는 법령에 의하여 이와 동등 이상의 학령이 있다고 인정된 자</a:t>
            </a:r>
            <a:endParaRPr kumimoji="0" lang="en-US" altLang="ko-KR" sz="1400" dirty="0">
              <a:latin typeface="10X10" panose="020D0604000000000000" pitchFamily="50" charset="-127"/>
              <a:ea typeface="10X10" panose="020D0604000000000000" pitchFamily="50" charset="-127"/>
            </a:endParaRPr>
          </a:p>
        </p:txBody>
      </p:sp>
      <p:sp>
        <p:nvSpPr>
          <p:cNvPr id="29704" name="직사각형 23"/>
          <p:cNvSpPr>
            <a:spLocks noChangeArrowheads="1"/>
          </p:cNvSpPr>
          <p:nvPr/>
        </p:nvSpPr>
        <p:spPr bwMode="auto">
          <a:xfrm>
            <a:off x="611063" y="3987003"/>
            <a:ext cx="3016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ko-KR" altLang="en-US" sz="2000" b="1" dirty="0">
                <a:latin typeface="10X10" panose="020D0604000000000000" pitchFamily="50" charset="-127"/>
                <a:ea typeface="10X10" panose="020D0604000000000000" pitchFamily="50" charset="-127"/>
              </a:rPr>
              <a:t> 전형방법</a:t>
            </a:r>
          </a:p>
        </p:txBody>
      </p:sp>
      <p:sp>
        <p:nvSpPr>
          <p:cNvPr id="29705" name="직사각형 24"/>
          <p:cNvSpPr>
            <a:spLocks noChangeArrowheads="1"/>
          </p:cNvSpPr>
          <p:nvPr/>
        </p:nvSpPr>
        <p:spPr bwMode="auto">
          <a:xfrm>
            <a:off x="790449" y="4387053"/>
            <a:ext cx="7381951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Clr>
                <a:schemeClr val="tx2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kumimoji="0" lang="ko-KR" altLang="en-US" sz="1600" dirty="0">
                <a:latin typeface="10X10" panose="020D0604000000000000" pitchFamily="50" charset="-127"/>
                <a:ea typeface="10X10" panose="020D0604000000000000" pitchFamily="50" charset="-127"/>
              </a:rPr>
              <a:t>서류심사 </a:t>
            </a:r>
            <a:r>
              <a:rPr kumimoji="0" lang="en-US" altLang="ko-KR" sz="1600" dirty="0">
                <a:latin typeface="10X10" panose="020D0604000000000000" pitchFamily="50" charset="-127"/>
                <a:ea typeface="10X10" panose="020D0604000000000000" pitchFamily="50" charset="-127"/>
              </a:rPr>
              <a:t>50%, </a:t>
            </a:r>
            <a:r>
              <a:rPr kumimoji="0" lang="ko-KR" altLang="en-US" sz="1600" dirty="0">
                <a:latin typeface="10X10" panose="020D0604000000000000" pitchFamily="50" charset="-127"/>
                <a:ea typeface="10X10" panose="020D0604000000000000" pitchFamily="50" charset="-127"/>
              </a:rPr>
              <a:t>면접</a:t>
            </a:r>
            <a:r>
              <a:rPr kumimoji="0" lang="en-US" altLang="ko-KR" sz="1600" dirty="0">
                <a:latin typeface="10X10" panose="020D0604000000000000" pitchFamily="50" charset="-127"/>
                <a:ea typeface="10X10" panose="020D0604000000000000" pitchFamily="50" charset="-127"/>
              </a:rPr>
              <a:t>/</a:t>
            </a:r>
            <a:r>
              <a:rPr kumimoji="0" lang="ko-KR" altLang="en-US" sz="1600" dirty="0">
                <a:latin typeface="10X10" panose="020D0604000000000000" pitchFamily="50" charset="-127"/>
                <a:ea typeface="10X10" panose="020D0604000000000000" pitchFamily="50" charset="-127"/>
              </a:rPr>
              <a:t>구술 시험</a:t>
            </a:r>
            <a:r>
              <a:rPr kumimoji="0" lang="en-US" altLang="ko-KR" sz="1600" dirty="0">
                <a:latin typeface="10X10" panose="020D0604000000000000" pitchFamily="50" charset="-127"/>
                <a:ea typeface="10X10" panose="020D0604000000000000" pitchFamily="50" charset="-127"/>
              </a:rPr>
              <a:t> 50%</a:t>
            </a:r>
            <a:r>
              <a:rPr kumimoji="0" lang="ko-KR" altLang="en-US" sz="1600" dirty="0">
                <a:latin typeface="10X10" panose="020D0604000000000000" pitchFamily="50" charset="-127"/>
                <a:ea typeface="10X10" panose="020D0604000000000000" pitchFamily="50" charset="-127"/>
              </a:rPr>
              <a:t>로 구성</a:t>
            </a:r>
            <a:endParaRPr kumimoji="0" lang="en-US" altLang="ko-KR" sz="1600" dirty="0">
              <a:latin typeface="10X10" panose="020D0604000000000000" pitchFamily="50" charset="-127"/>
              <a:ea typeface="10X10" panose="020D0604000000000000" pitchFamily="50" charset="-127"/>
            </a:endParaRPr>
          </a:p>
          <a:p>
            <a:pPr marL="342900" indent="-342900">
              <a:lnSpc>
                <a:spcPct val="120000"/>
              </a:lnSpc>
              <a:buClr>
                <a:schemeClr val="tx2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kumimoji="0" lang="ko-KR" altLang="en-US" sz="1600" dirty="0">
                <a:latin typeface="10X10" panose="020D0604000000000000" pitchFamily="50" charset="-127"/>
                <a:ea typeface="10X10" panose="020D0604000000000000" pitchFamily="50" charset="-127"/>
              </a:rPr>
              <a:t>서류심사는 지원자의 제출서류를 기준으로 전적 대학의 전공</a:t>
            </a:r>
            <a:r>
              <a:rPr kumimoji="0" lang="en-US" altLang="ko-KR" sz="1600" dirty="0">
                <a:latin typeface="10X10" panose="020D0604000000000000" pitchFamily="50" charset="-127"/>
                <a:ea typeface="10X10" panose="020D0604000000000000" pitchFamily="50" charset="-127"/>
              </a:rPr>
              <a:t>, </a:t>
            </a:r>
            <a:r>
              <a:rPr kumimoji="0" lang="ko-KR" altLang="en-US" sz="1600" dirty="0">
                <a:latin typeface="10X10" panose="020D0604000000000000" pitchFamily="50" charset="-127"/>
                <a:ea typeface="10X10" panose="020D0604000000000000" pitchFamily="50" charset="-127"/>
              </a:rPr>
              <a:t>이수 교과목 등을 평가</a:t>
            </a:r>
            <a:endParaRPr kumimoji="0" lang="en-US" altLang="ko-KR" sz="1600" dirty="0">
              <a:latin typeface="10X10" panose="020D0604000000000000" pitchFamily="50" charset="-127"/>
              <a:ea typeface="10X10" panose="020D0604000000000000" pitchFamily="50" charset="-127"/>
            </a:endParaRPr>
          </a:p>
          <a:p>
            <a:pPr marL="342900" indent="-342900">
              <a:lnSpc>
                <a:spcPct val="120000"/>
              </a:lnSpc>
              <a:buClr>
                <a:schemeClr val="tx2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kumimoji="0" lang="ko-KR" altLang="en-US" sz="1600" dirty="0">
                <a:latin typeface="10X10" panose="020D0604000000000000" pitchFamily="50" charset="-127"/>
                <a:ea typeface="10X10" panose="020D0604000000000000" pitchFamily="50" charset="-127"/>
              </a:rPr>
              <a:t>면접</a:t>
            </a:r>
            <a:r>
              <a:rPr kumimoji="0" lang="en-US" altLang="ko-KR" sz="1600" dirty="0">
                <a:latin typeface="10X10" panose="020D0604000000000000" pitchFamily="50" charset="-127"/>
                <a:ea typeface="10X10" panose="020D0604000000000000" pitchFamily="50" charset="-127"/>
              </a:rPr>
              <a:t>/</a:t>
            </a:r>
            <a:r>
              <a:rPr kumimoji="0" lang="ko-KR" altLang="en-US" sz="1600" dirty="0">
                <a:latin typeface="10X10" panose="020D0604000000000000" pitchFamily="50" charset="-127"/>
                <a:ea typeface="10X10" panose="020D0604000000000000" pitchFamily="50" charset="-127"/>
              </a:rPr>
              <a:t>구술시험은 지원자의 학업 및 연구계획서를 기준으로 지원 전공에 대한 지식</a:t>
            </a:r>
            <a:r>
              <a:rPr kumimoji="0" lang="en-US" altLang="ko-KR" sz="1600" dirty="0">
                <a:latin typeface="10X10" panose="020D0604000000000000" pitchFamily="50" charset="-127"/>
                <a:ea typeface="10X10" panose="020D0604000000000000" pitchFamily="50" charset="-127"/>
              </a:rPr>
              <a:t>, </a:t>
            </a:r>
            <a:r>
              <a:rPr kumimoji="0" lang="ko-KR" altLang="en-US" sz="1600" dirty="0">
                <a:latin typeface="10X10" panose="020D0604000000000000" pitchFamily="50" charset="-127"/>
                <a:ea typeface="10X10" panose="020D0604000000000000" pitchFamily="50" charset="-127"/>
              </a:rPr>
              <a:t>외국어 독해능력</a:t>
            </a:r>
            <a:r>
              <a:rPr kumimoji="0" lang="en-US" altLang="ko-KR" sz="1600" dirty="0">
                <a:latin typeface="10X10" panose="020D0604000000000000" pitchFamily="50" charset="-127"/>
                <a:ea typeface="10X10" panose="020D0604000000000000" pitchFamily="50" charset="-127"/>
              </a:rPr>
              <a:t>, </a:t>
            </a:r>
            <a:r>
              <a:rPr kumimoji="0" lang="ko-KR" altLang="en-US" sz="1600" dirty="0">
                <a:latin typeface="10X10" panose="020D0604000000000000" pitchFamily="50" charset="-127"/>
                <a:ea typeface="10X10" panose="020D0604000000000000" pitchFamily="50" charset="-127"/>
              </a:rPr>
              <a:t>학문에 대한 열의</a:t>
            </a:r>
            <a:r>
              <a:rPr kumimoji="0" lang="en-US" altLang="ko-KR" sz="1600" dirty="0">
                <a:latin typeface="10X10" panose="020D0604000000000000" pitchFamily="50" charset="-127"/>
                <a:ea typeface="10X10" panose="020D0604000000000000" pitchFamily="50" charset="-127"/>
              </a:rPr>
              <a:t>, </a:t>
            </a:r>
            <a:r>
              <a:rPr kumimoji="0" lang="ko-KR" altLang="en-US" sz="1600" dirty="0">
                <a:latin typeface="10X10" panose="020D0604000000000000" pitchFamily="50" charset="-127"/>
                <a:ea typeface="10X10" panose="020D0604000000000000" pitchFamily="50" charset="-127"/>
              </a:rPr>
              <a:t>연구계획 등을 고려하여 종합 평가</a:t>
            </a:r>
            <a:endParaRPr kumimoji="0" lang="en-US" altLang="ko-KR" sz="1600" dirty="0">
              <a:latin typeface="10X10" panose="020D0604000000000000" pitchFamily="50" charset="-127"/>
              <a:ea typeface="10X10" panose="020D0604000000000000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52" y="5409360"/>
            <a:ext cx="11025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4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직사각형 64"/>
          <p:cNvSpPr/>
          <p:nvPr/>
        </p:nvSpPr>
        <p:spPr>
          <a:xfrm>
            <a:off x="323850" y="333375"/>
            <a:ext cx="8496300" cy="1008063"/>
          </a:xfrm>
          <a:prstGeom prst="rect">
            <a:avLst/>
          </a:prstGeom>
          <a:solidFill>
            <a:srgbClr val="0D2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b="1" dirty="0">
              <a:solidFill>
                <a:schemeClr val="accent2">
                  <a:lumMod val="75000"/>
                </a:schemeClr>
              </a:solidFill>
              <a:latin typeface="10X10" panose="020D0604000000000000" pitchFamily="50" charset="-127"/>
              <a:ea typeface="10X10" panose="020D0604000000000000" pitchFamily="50" charset="-127"/>
            </a:endParaRPr>
          </a:p>
        </p:txBody>
      </p:sp>
      <p:sp>
        <p:nvSpPr>
          <p:cNvPr id="30723" name="제목 49"/>
          <p:cNvSpPr>
            <a:spLocks noGrp="1"/>
          </p:cNvSpPr>
          <p:nvPr>
            <p:ph type="title"/>
          </p:nvPr>
        </p:nvSpPr>
        <p:spPr>
          <a:xfrm>
            <a:off x="371475" y="404813"/>
            <a:ext cx="8229600" cy="863600"/>
          </a:xfrm>
        </p:spPr>
        <p:txBody>
          <a:bodyPr anchor="t"/>
          <a:lstStyle/>
          <a:p>
            <a:pPr algn="l" eaLnBrk="1" hangingPunct="1"/>
            <a:r>
              <a:rPr lang="ko-KR" altLang="en-US" sz="3000" b="1" dirty="0">
                <a:solidFill>
                  <a:schemeClr val="bg1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모집요강 및 전형 안내 </a:t>
            </a:r>
            <a:r>
              <a:rPr lang="en-US" altLang="ko-KR" sz="2400" b="1" dirty="0">
                <a:solidFill>
                  <a:schemeClr val="bg1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– </a:t>
            </a:r>
            <a:r>
              <a:rPr lang="ko-KR" altLang="en-US" sz="2400" b="1" dirty="0">
                <a:solidFill>
                  <a:schemeClr val="bg1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지원기간 및 면접 일시</a:t>
            </a:r>
            <a:endParaRPr lang="ko-KR" altLang="en-US" sz="3000" b="1" dirty="0">
              <a:solidFill>
                <a:schemeClr val="bg1"/>
              </a:solidFill>
              <a:latin typeface="10X10" panose="020D0604000000000000" pitchFamily="50" charset="-127"/>
              <a:ea typeface="10X10" panose="020D0604000000000000" pitchFamily="50" charset="-127"/>
            </a:endParaRPr>
          </a:p>
        </p:txBody>
      </p:sp>
      <p:sp>
        <p:nvSpPr>
          <p:cNvPr id="30724" name="직사각형 17"/>
          <p:cNvSpPr>
            <a:spLocks noChangeArrowheads="1"/>
          </p:cNvSpPr>
          <p:nvPr/>
        </p:nvSpPr>
        <p:spPr bwMode="auto">
          <a:xfrm>
            <a:off x="395536" y="1574626"/>
            <a:ext cx="35283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ko-KR" altLang="en-US" sz="2000" b="1" dirty="0">
                <a:latin typeface="10X10" panose="020D0604000000000000" pitchFamily="50" charset="-127"/>
                <a:ea typeface="10X10" panose="020D0604000000000000" pitchFamily="50" charset="-127"/>
              </a:rPr>
              <a:t> 원서접수 기간 및 방법 </a:t>
            </a:r>
          </a:p>
        </p:txBody>
      </p:sp>
      <p:sp>
        <p:nvSpPr>
          <p:cNvPr id="30725" name="직사각형 19"/>
          <p:cNvSpPr>
            <a:spLocks noChangeArrowheads="1"/>
          </p:cNvSpPr>
          <p:nvPr/>
        </p:nvSpPr>
        <p:spPr bwMode="auto">
          <a:xfrm>
            <a:off x="611436" y="1990581"/>
            <a:ext cx="727293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kumimoji="0" lang="en-US" altLang="ko-KR" sz="1800" dirty="0">
                <a:latin typeface="10X10" panose="020D0604000000000000" pitchFamily="50" charset="-127"/>
                <a:ea typeface="10X10" panose="020D0604000000000000" pitchFamily="50" charset="-127"/>
              </a:rPr>
              <a:t>[</a:t>
            </a:r>
            <a:r>
              <a:rPr kumimoji="0" lang="ko-KR" altLang="en-US" sz="1800" dirty="0">
                <a:latin typeface="10X10" panose="020D0604000000000000" pitchFamily="50" charset="-127"/>
                <a:ea typeface="10X10" panose="020D0604000000000000" pitchFamily="50" charset="-127"/>
              </a:rPr>
              <a:t>기간</a:t>
            </a:r>
            <a:r>
              <a:rPr kumimoji="0" lang="en-US" altLang="ko-KR" sz="1800" dirty="0">
                <a:latin typeface="10X10" panose="020D0604000000000000" pitchFamily="50" charset="-127"/>
                <a:ea typeface="10X10" panose="020D0604000000000000" pitchFamily="50" charset="-127"/>
              </a:rPr>
              <a:t>] 2026. 4. 9. (</a:t>
            </a:r>
            <a:r>
              <a:rPr kumimoji="0" lang="ko-KR" altLang="en-US" sz="1800" dirty="0">
                <a:latin typeface="10X10" panose="020D0604000000000000" pitchFamily="50" charset="-127"/>
                <a:ea typeface="10X10" panose="020D0604000000000000" pitchFamily="50" charset="-127"/>
              </a:rPr>
              <a:t>목</a:t>
            </a:r>
            <a:r>
              <a:rPr kumimoji="0" lang="en-US" altLang="ko-KR" sz="1800" dirty="0">
                <a:latin typeface="10X10" panose="020D0604000000000000" pitchFamily="50" charset="-127"/>
                <a:ea typeface="10X10" panose="020D0604000000000000" pitchFamily="50" charset="-127"/>
              </a:rPr>
              <a:t>)</a:t>
            </a:r>
            <a:r>
              <a:rPr kumimoji="0" lang="ko-KR" altLang="en-US" sz="1800" dirty="0">
                <a:latin typeface="10X10" panose="020D0604000000000000" pitchFamily="50" charset="-127"/>
                <a:ea typeface="10X10" panose="020D0604000000000000" pitchFamily="50" charset="-127"/>
              </a:rPr>
              <a:t> </a:t>
            </a:r>
            <a:r>
              <a:rPr kumimoji="0" lang="en-US" altLang="ko-KR" sz="1800" dirty="0">
                <a:latin typeface="10X10" panose="020D0604000000000000" pitchFamily="50" charset="-127"/>
                <a:ea typeface="10X10" panose="020D0604000000000000" pitchFamily="50" charset="-127"/>
              </a:rPr>
              <a:t>10:00 ~ 2025. 4. 16. (</a:t>
            </a:r>
            <a:r>
              <a:rPr kumimoji="0" lang="ko-KR" altLang="en-US" sz="1800" dirty="0">
                <a:latin typeface="10X10" panose="020D0604000000000000" pitchFamily="50" charset="-127"/>
                <a:ea typeface="10X10" panose="020D0604000000000000" pitchFamily="50" charset="-127"/>
              </a:rPr>
              <a:t>목</a:t>
            </a:r>
            <a:r>
              <a:rPr kumimoji="0" lang="en-US" altLang="ko-KR" sz="1800" dirty="0">
                <a:latin typeface="10X10" panose="020D0604000000000000" pitchFamily="50" charset="-127"/>
                <a:ea typeface="10X10" panose="020D0604000000000000" pitchFamily="50" charset="-127"/>
              </a:rPr>
              <a:t>) 17:00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kumimoji="0" lang="en-US" altLang="ko-KR" sz="1800" dirty="0">
                <a:latin typeface="10X10" panose="020D0604000000000000" pitchFamily="50" charset="-127"/>
                <a:ea typeface="10X10" panose="020D0604000000000000" pitchFamily="50" charset="-127"/>
              </a:rPr>
              <a:t>[</a:t>
            </a:r>
            <a:r>
              <a:rPr kumimoji="0" lang="ko-KR" altLang="en-US" sz="1800" dirty="0">
                <a:latin typeface="10X10" panose="020D0604000000000000" pitchFamily="50" charset="-127"/>
                <a:ea typeface="10X10" panose="020D0604000000000000" pitchFamily="50" charset="-127"/>
              </a:rPr>
              <a:t>방법</a:t>
            </a:r>
            <a:r>
              <a:rPr kumimoji="0" lang="en-US" altLang="ko-KR" sz="1800" dirty="0">
                <a:latin typeface="10X10" panose="020D0604000000000000" pitchFamily="50" charset="-127"/>
                <a:ea typeface="10X10" panose="020D0604000000000000" pitchFamily="50" charset="-127"/>
              </a:rPr>
              <a:t>] </a:t>
            </a:r>
            <a:r>
              <a:rPr kumimoji="0" lang="ko-KR" altLang="en-US" sz="1800" dirty="0">
                <a:latin typeface="10X10" panose="020D0604000000000000" pitchFamily="50" charset="-127"/>
                <a:ea typeface="10X10" panose="020D0604000000000000" pitchFamily="50" charset="-127"/>
              </a:rPr>
              <a:t>숙명여자대학교 대학원 홈페이지</a:t>
            </a:r>
            <a:r>
              <a:rPr kumimoji="0" lang="en-US" altLang="ko-KR" sz="1800" dirty="0">
                <a:latin typeface="10X10" panose="020D0604000000000000" pitchFamily="50" charset="-127"/>
                <a:ea typeface="10X10" panose="020D0604000000000000" pitchFamily="50" charset="-127"/>
              </a:rPr>
              <a:t>(</a:t>
            </a:r>
            <a:r>
              <a:rPr kumimoji="0" lang="en-US" altLang="ko-KR" sz="1800" dirty="0">
                <a:latin typeface="10X10" panose="020D0604000000000000" pitchFamily="50" charset="-127"/>
                <a:ea typeface="10X10" panose="020D0604000000000000" pitchFamily="50" charset="-127"/>
                <a:hlinkClick r:id="rId3"/>
              </a:rPr>
              <a:t>http://gs.sookmyung.ac.kr</a:t>
            </a:r>
            <a:r>
              <a:rPr kumimoji="0" lang="en-US" altLang="ko-KR" sz="1800" dirty="0">
                <a:latin typeface="10X10" panose="020D0604000000000000" pitchFamily="50" charset="-127"/>
                <a:ea typeface="10X10" panose="020D0604000000000000" pitchFamily="50" charset="-127"/>
              </a:rPr>
              <a:t>) → 2026</a:t>
            </a:r>
            <a:r>
              <a:rPr kumimoji="0" lang="ko-KR" altLang="en-US" sz="1800" dirty="0">
                <a:latin typeface="10X10" panose="020D0604000000000000" pitchFamily="50" charset="-127"/>
                <a:ea typeface="10X10" panose="020D0604000000000000" pitchFamily="50" charset="-127"/>
              </a:rPr>
              <a:t>학년도 </a:t>
            </a:r>
            <a:r>
              <a:rPr kumimoji="0" lang="ko-KR" altLang="en-US" sz="1800" dirty="0" err="1">
                <a:latin typeface="10X10" panose="020D0604000000000000" pitchFamily="50" charset="-127"/>
                <a:ea typeface="10X10" panose="020D0604000000000000" pitchFamily="50" charset="-127"/>
              </a:rPr>
              <a:t>후기모집</a:t>
            </a:r>
            <a:r>
              <a:rPr kumimoji="0" lang="ko-KR" altLang="en-US" sz="1800" dirty="0">
                <a:latin typeface="10X10" panose="020D0604000000000000" pitchFamily="50" charset="-127"/>
                <a:ea typeface="10X10" panose="020D0604000000000000" pitchFamily="50" charset="-127"/>
              </a:rPr>
              <a:t> 원서접수</a:t>
            </a:r>
            <a:endParaRPr kumimoji="0" lang="en-US" altLang="ko-KR" sz="1800" dirty="0">
              <a:latin typeface="10X10" panose="020D0604000000000000" pitchFamily="50" charset="-127"/>
              <a:ea typeface="10X10" panose="020D0604000000000000" pitchFamily="50" charset="-127"/>
            </a:endParaRPr>
          </a:p>
        </p:txBody>
      </p:sp>
      <p:sp>
        <p:nvSpPr>
          <p:cNvPr id="30726" name="직사각형 23"/>
          <p:cNvSpPr>
            <a:spLocks noChangeArrowheads="1"/>
          </p:cNvSpPr>
          <p:nvPr/>
        </p:nvSpPr>
        <p:spPr bwMode="auto">
          <a:xfrm>
            <a:off x="395536" y="4221088"/>
            <a:ext cx="32400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ko-KR" altLang="en-US" sz="2000" b="1" dirty="0">
                <a:latin typeface="10X10" panose="020D0604000000000000" pitchFamily="50" charset="-127"/>
                <a:ea typeface="10X10" panose="020D0604000000000000" pitchFamily="50" charset="-127"/>
              </a:rPr>
              <a:t> 면접 및 구술시험 일시</a:t>
            </a:r>
          </a:p>
        </p:txBody>
      </p:sp>
      <p:sp>
        <p:nvSpPr>
          <p:cNvPr id="30727" name="직사각형 24"/>
          <p:cNvSpPr>
            <a:spLocks noChangeArrowheads="1"/>
          </p:cNvSpPr>
          <p:nvPr/>
        </p:nvSpPr>
        <p:spPr bwMode="auto">
          <a:xfrm>
            <a:off x="611436" y="4621138"/>
            <a:ext cx="676887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1800" dirty="0">
                <a:latin typeface="10X10" panose="020D0604000000000000" pitchFamily="50" charset="-127"/>
                <a:ea typeface="10X10" panose="020D0604000000000000" pitchFamily="50" charset="-127"/>
              </a:rPr>
              <a:t>2026. 5. 9. (</a:t>
            </a:r>
            <a:r>
              <a:rPr kumimoji="0" lang="ko-KR" altLang="en-US" sz="1800" dirty="0">
                <a:latin typeface="10X10" panose="020D0604000000000000" pitchFamily="50" charset="-127"/>
                <a:ea typeface="10X10" panose="020D0604000000000000" pitchFamily="50" charset="-127"/>
              </a:rPr>
              <a:t>토</a:t>
            </a:r>
            <a:r>
              <a:rPr kumimoji="0" lang="en-US" altLang="ko-KR" sz="1800" dirty="0">
                <a:latin typeface="10X10" panose="020D0604000000000000" pitchFamily="50" charset="-127"/>
                <a:ea typeface="10X10" panose="020D0604000000000000" pitchFamily="50" charset="-127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sz="1600" dirty="0">
                <a:latin typeface="10X10" panose="020D0604000000000000" pitchFamily="50" charset="-127"/>
                <a:ea typeface="10X10" panose="020D0604000000000000" pitchFamily="50" charset="-127"/>
              </a:rPr>
              <a:t>시험시간 및 장소 안내 </a:t>
            </a:r>
            <a:r>
              <a:rPr kumimoji="0" lang="en-US" altLang="ko-KR" sz="1600" dirty="0">
                <a:latin typeface="10X10" panose="020D0604000000000000" pitchFamily="50" charset="-127"/>
                <a:ea typeface="10X10" panose="020D0604000000000000" pitchFamily="50" charset="-127"/>
              </a:rPr>
              <a:t>- 2026. 5. 6. (</a:t>
            </a:r>
            <a:r>
              <a:rPr kumimoji="0" lang="ko-KR" altLang="en-US" sz="1600" dirty="0">
                <a:latin typeface="10X10" panose="020D0604000000000000" pitchFamily="50" charset="-127"/>
                <a:ea typeface="10X10" panose="020D0604000000000000" pitchFamily="50" charset="-127"/>
              </a:rPr>
              <a:t>수</a:t>
            </a:r>
            <a:r>
              <a:rPr kumimoji="0" lang="en-US" altLang="ko-KR" sz="1600" dirty="0">
                <a:latin typeface="10X10" panose="020D0604000000000000" pitchFamily="50" charset="-127"/>
                <a:ea typeface="10X10" panose="020D0604000000000000" pitchFamily="50" charset="-127"/>
              </a:rPr>
              <a:t>) </a:t>
            </a:r>
            <a:r>
              <a:rPr kumimoji="0" lang="ko-KR" altLang="en-US" sz="1600" dirty="0">
                <a:latin typeface="10X10" panose="020D0604000000000000" pitchFamily="50" charset="-127"/>
                <a:ea typeface="10X10" panose="020D0604000000000000" pitchFamily="50" charset="-127"/>
              </a:rPr>
              <a:t>대학원 홈페이지 공지 참고 요망</a:t>
            </a:r>
            <a:endParaRPr kumimoji="0" lang="en-US" altLang="ko-KR" sz="1600" dirty="0">
              <a:latin typeface="10X10" panose="020D0604000000000000" pitchFamily="50" charset="-127"/>
              <a:ea typeface="10X10" panose="020D0604000000000000" pitchFamily="50" charset="-127"/>
            </a:endParaRPr>
          </a:p>
        </p:txBody>
      </p:sp>
      <p:sp>
        <p:nvSpPr>
          <p:cNvPr id="30729" name="직사각형 17"/>
          <p:cNvSpPr>
            <a:spLocks noChangeArrowheads="1"/>
          </p:cNvSpPr>
          <p:nvPr/>
        </p:nvSpPr>
        <p:spPr bwMode="auto">
          <a:xfrm>
            <a:off x="400659" y="3068960"/>
            <a:ext cx="3240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ko-KR" altLang="en-US" sz="2000" b="1" dirty="0">
                <a:latin typeface="10X10" panose="020D0604000000000000" pitchFamily="50" charset="-127"/>
                <a:ea typeface="10X10" panose="020D0604000000000000" pitchFamily="50" charset="-127"/>
              </a:rPr>
              <a:t> 서류제출 </a:t>
            </a:r>
          </a:p>
        </p:txBody>
      </p:sp>
      <p:sp>
        <p:nvSpPr>
          <p:cNvPr id="30730" name="직사각형 19"/>
          <p:cNvSpPr>
            <a:spLocks noChangeArrowheads="1"/>
          </p:cNvSpPr>
          <p:nvPr/>
        </p:nvSpPr>
        <p:spPr bwMode="auto">
          <a:xfrm>
            <a:off x="573698" y="3469010"/>
            <a:ext cx="83187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1800" dirty="0">
                <a:latin typeface="10X10" panose="020D0604000000000000" pitchFamily="50" charset="-127"/>
                <a:ea typeface="10X10" panose="020D0604000000000000" pitchFamily="50" charset="-127"/>
              </a:rPr>
              <a:t>[</a:t>
            </a:r>
            <a:r>
              <a:rPr kumimoji="0" lang="ko-KR" altLang="en-US" sz="1800" dirty="0">
                <a:latin typeface="10X10" panose="020D0604000000000000" pitchFamily="50" charset="-127"/>
                <a:ea typeface="10X10" panose="020D0604000000000000" pitchFamily="50" charset="-127"/>
              </a:rPr>
              <a:t>기간</a:t>
            </a:r>
            <a:r>
              <a:rPr kumimoji="0" lang="en-US" altLang="ko-KR" sz="1800" dirty="0">
                <a:latin typeface="10X10" panose="020D0604000000000000" pitchFamily="50" charset="-127"/>
                <a:ea typeface="10X10" panose="020D0604000000000000" pitchFamily="50" charset="-127"/>
              </a:rPr>
              <a:t>] 2026. 4. 9. (</a:t>
            </a:r>
            <a:r>
              <a:rPr kumimoji="0" lang="ko-KR" altLang="en-US" sz="1800" dirty="0">
                <a:latin typeface="10X10" panose="020D0604000000000000" pitchFamily="50" charset="-127"/>
                <a:ea typeface="10X10" panose="020D0604000000000000" pitchFamily="50" charset="-127"/>
              </a:rPr>
              <a:t>목</a:t>
            </a:r>
            <a:r>
              <a:rPr kumimoji="0" lang="en-US" altLang="ko-KR" sz="1800" dirty="0">
                <a:latin typeface="10X10" panose="020D0604000000000000" pitchFamily="50" charset="-127"/>
                <a:ea typeface="10X10" panose="020D0604000000000000" pitchFamily="50" charset="-127"/>
              </a:rPr>
              <a:t>) ~ 2026. 4. 17. (</a:t>
            </a:r>
            <a:r>
              <a:rPr kumimoji="0" lang="ko-KR" altLang="en-US" sz="1800" dirty="0">
                <a:latin typeface="10X10" panose="020D0604000000000000" pitchFamily="50" charset="-127"/>
                <a:ea typeface="10X10" panose="020D0604000000000000" pitchFamily="50" charset="-127"/>
              </a:rPr>
              <a:t>금</a:t>
            </a:r>
            <a:r>
              <a:rPr kumimoji="0" lang="en-US" altLang="ko-KR" sz="1800" dirty="0">
                <a:latin typeface="10X10" panose="020D0604000000000000" pitchFamily="50" charset="-127"/>
                <a:ea typeface="10X10" panose="020D0604000000000000" pitchFamily="50" charset="-127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1800" dirty="0">
                <a:latin typeface="10X10" panose="020D0604000000000000" pitchFamily="50" charset="-127"/>
                <a:ea typeface="10X10" panose="020D0604000000000000" pitchFamily="50" charset="-127"/>
              </a:rPr>
              <a:t>         </a:t>
            </a:r>
            <a:r>
              <a:rPr kumimoji="0" lang="en-US" altLang="ko-KR" sz="1600" dirty="0">
                <a:latin typeface="10X10" panose="020D0604000000000000" pitchFamily="50" charset="-127"/>
                <a:ea typeface="10X10" panose="020D0604000000000000" pitchFamily="50" charset="-127"/>
              </a:rPr>
              <a:t>※ </a:t>
            </a:r>
            <a:r>
              <a:rPr kumimoji="0" lang="ko-KR" altLang="en-US" sz="1600" dirty="0">
                <a:latin typeface="10X10" panose="020D0604000000000000" pitchFamily="50" charset="-127"/>
                <a:ea typeface="10X10" panose="020D0604000000000000" pitchFamily="50" charset="-127"/>
              </a:rPr>
              <a:t>우체국 등기우편 제출 </a:t>
            </a:r>
            <a:r>
              <a:rPr kumimoji="0" lang="en-US" altLang="ko-KR" sz="1600" dirty="0">
                <a:latin typeface="10X10" panose="020D0604000000000000" pitchFamily="50" charset="-127"/>
                <a:ea typeface="10X10" panose="020D0604000000000000" pitchFamily="50" charset="-127"/>
              </a:rPr>
              <a:t>: </a:t>
            </a:r>
            <a:r>
              <a:rPr kumimoji="0" lang="ko-KR" altLang="en-US" sz="1600" dirty="0">
                <a:latin typeface="10X10" panose="020D0604000000000000" pitchFamily="50" charset="-127"/>
                <a:ea typeface="10X10" panose="020D0604000000000000" pitchFamily="50" charset="-127"/>
              </a:rPr>
              <a:t>서류제출 마감일 우체국 소인까지 유효</a:t>
            </a:r>
            <a:r>
              <a:rPr kumimoji="0" lang="en-US" altLang="ko-KR" sz="1600" dirty="0">
                <a:latin typeface="10X10" panose="020D0604000000000000" pitchFamily="50" charset="-127"/>
                <a:ea typeface="10X10" panose="020D0604000000000000" pitchFamily="50" charset="-127"/>
              </a:rPr>
              <a:t>(</a:t>
            </a:r>
            <a:r>
              <a:rPr kumimoji="0" lang="ko-KR" altLang="en-US" sz="1600" dirty="0">
                <a:latin typeface="10X10" panose="020D0604000000000000" pitchFamily="50" charset="-127"/>
                <a:ea typeface="10X10" panose="020D0604000000000000" pitchFamily="50" charset="-127"/>
              </a:rPr>
              <a:t>방문 제출 불가</a:t>
            </a:r>
            <a:r>
              <a:rPr kumimoji="0" lang="en-US" altLang="ko-KR" sz="1600" dirty="0">
                <a:latin typeface="10X10" panose="020D0604000000000000" pitchFamily="50" charset="-127"/>
                <a:ea typeface="10X10" panose="020D0604000000000000" pitchFamily="50" charset="-127"/>
              </a:rPr>
              <a:t>)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517" y="5110196"/>
            <a:ext cx="1113750" cy="1372500"/>
          </a:xfrm>
          <a:prstGeom prst="rect">
            <a:avLst/>
          </a:prstGeom>
        </p:spPr>
      </p:pic>
      <p:sp>
        <p:nvSpPr>
          <p:cNvPr id="12" name="직사각형 23"/>
          <p:cNvSpPr>
            <a:spLocks noChangeArrowheads="1"/>
          </p:cNvSpPr>
          <p:nvPr/>
        </p:nvSpPr>
        <p:spPr bwMode="auto">
          <a:xfrm>
            <a:off x="395536" y="5542884"/>
            <a:ext cx="214558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ko-KR" altLang="en-US" sz="2000" b="1" dirty="0">
                <a:latin typeface="10X10" panose="020D0604000000000000" pitchFamily="50" charset="-127"/>
                <a:ea typeface="10X10" panose="020D0604000000000000" pitchFamily="50" charset="-127"/>
              </a:rPr>
              <a:t> 면접</a:t>
            </a:r>
          </a:p>
        </p:txBody>
      </p:sp>
      <p:sp>
        <p:nvSpPr>
          <p:cNvPr id="13" name="직사각형 24"/>
          <p:cNvSpPr>
            <a:spLocks noChangeArrowheads="1"/>
          </p:cNvSpPr>
          <p:nvPr/>
        </p:nvSpPr>
        <p:spPr bwMode="auto">
          <a:xfrm>
            <a:off x="611436" y="5942934"/>
            <a:ext cx="60487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sz="1800" dirty="0">
                <a:latin typeface="10X10" panose="020D0604000000000000" pitchFamily="50" charset="-127"/>
                <a:ea typeface="10X10" panose="020D0604000000000000" pitchFamily="50" charset="-127"/>
              </a:rPr>
              <a:t>지원 동기</a:t>
            </a:r>
            <a:r>
              <a:rPr kumimoji="0" lang="en-US" altLang="ko-KR" sz="1800" dirty="0">
                <a:latin typeface="10X10" panose="020D0604000000000000" pitchFamily="50" charset="-127"/>
                <a:ea typeface="10X10" panose="020D0604000000000000" pitchFamily="50" charset="-127"/>
              </a:rPr>
              <a:t>, </a:t>
            </a:r>
            <a:r>
              <a:rPr kumimoji="0" lang="ko-KR" altLang="en-US" sz="1800" dirty="0">
                <a:latin typeface="10X10" panose="020D0604000000000000" pitchFamily="50" charset="-127"/>
                <a:ea typeface="10X10" panose="020D0604000000000000" pitchFamily="50" charset="-127"/>
              </a:rPr>
              <a:t>학업목표</a:t>
            </a:r>
            <a:r>
              <a:rPr kumimoji="0" lang="en-US" altLang="ko-KR" sz="1800" dirty="0">
                <a:latin typeface="10X10" panose="020D0604000000000000" pitchFamily="50" charset="-127"/>
                <a:ea typeface="10X10" panose="020D0604000000000000" pitchFamily="50" charset="-127"/>
              </a:rPr>
              <a:t>, </a:t>
            </a:r>
            <a:r>
              <a:rPr kumimoji="0" lang="ko-KR" altLang="en-US" sz="1800" dirty="0">
                <a:latin typeface="10X10" panose="020D0604000000000000" pitchFamily="50" charset="-127"/>
                <a:ea typeface="10X10" panose="020D0604000000000000" pitchFamily="50" charset="-127"/>
              </a:rPr>
              <a:t>향후 진로 등에 관하여 질의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직사각형 64"/>
          <p:cNvSpPr/>
          <p:nvPr/>
        </p:nvSpPr>
        <p:spPr>
          <a:xfrm>
            <a:off x="323850" y="333375"/>
            <a:ext cx="8496300" cy="1008063"/>
          </a:xfrm>
          <a:prstGeom prst="rect">
            <a:avLst/>
          </a:prstGeom>
          <a:solidFill>
            <a:srgbClr val="0D2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b="1" dirty="0">
              <a:solidFill>
                <a:schemeClr val="accent2">
                  <a:lumMod val="75000"/>
                </a:schemeClr>
              </a:solidFill>
              <a:latin typeface="10X10" panose="020D0604000000000000" pitchFamily="50" charset="-127"/>
              <a:ea typeface="10X10" panose="020D0604000000000000" pitchFamily="50" charset="-127"/>
            </a:endParaRPr>
          </a:p>
        </p:txBody>
      </p:sp>
      <p:sp>
        <p:nvSpPr>
          <p:cNvPr id="30723" name="제목 49"/>
          <p:cNvSpPr>
            <a:spLocks noGrp="1"/>
          </p:cNvSpPr>
          <p:nvPr>
            <p:ph type="title"/>
          </p:nvPr>
        </p:nvSpPr>
        <p:spPr>
          <a:xfrm>
            <a:off x="371475" y="404813"/>
            <a:ext cx="8229600" cy="863600"/>
          </a:xfrm>
        </p:spPr>
        <p:txBody>
          <a:bodyPr anchor="t"/>
          <a:lstStyle/>
          <a:p>
            <a:pPr algn="l" eaLnBrk="1" hangingPunct="1"/>
            <a:r>
              <a:rPr lang="ko-KR" altLang="en-US" sz="3000" b="1" dirty="0">
                <a:solidFill>
                  <a:schemeClr val="bg1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문의사항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517" y="5110196"/>
            <a:ext cx="1113750" cy="1372500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755576" y="1700808"/>
            <a:ext cx="6120730" cy="1897866"/>
            <a:chOff x="755576" y="2934646"/>
            <a:chExt cx="6120730" cy="1897866"/>
          </a:xfrm>
        </p:grpSpPr>
        <p:sp>
          <p:nvSpPr>
            <p:cNvPr id="13" name="직사각형 17"/>
            <p:cNvSpPr>
              <a:spLocks noChangeArrowheads="1"/>
            </p:cNvSpPr>
            <p:nvPr/>
          </p:nvSpPr>
          <p:spPr bwMode="auto">
            <a:xfrm>
              <a:off x="755576" y="2934646"/>
              <a:ext cx="45868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kumimoji="0" lang="ko-KR" altLang="en-US" sz="2800" b="1" dirty="0">
                  <a:latin typeface="10X10" panose="020D0604000000000000" pitchFamily="50" charset="-127"/>
                  <a:ea typeface="10X10" panose="020D0604000000000000" pitchFamily="50" charset="-127"/>
                </a:rPr>
                <a:t> 인력개발정책학과 사무실</a:t>
              </a:r>
            </a:p>
          </p:txBody>
        </p:sp>
        <p:sp>
          <p:nvSpPr>
            <p:cNvPr id="15" name="직사각형 19"/>
            <p:cNvSpPr>
              <a:spLocks noChangeArrowheads="1"/>
            </p:cNvSpPr>
            <p:nvPr/>
          </p:nvSpPr>
          <p:spPr bwMode="auto">
            <a:xfrm>
              <a:off x="1259632" y="3632183"/>
              <a:ext cx="5616674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ko-KR" altLang="en-US" sz="2400" dirty="0">
                  <a:latin typeface="10X10" panose="020D0604000000000000" pitchFamily="50" charset="-127"/>
                  <a:ea typeface="10X10" panose="020D0604000000000000" pitchFamily="50" charset="-127"/>
                </a:rPr>
                <a:t>☎  </a:t>
              </a:r>
              <a:r>
                <a:rPr lang="en-US" altLang="ko-KR" sz="2400" b="1" dirty="0">
                  <a:effectLst>
                    <a:innerShdw blurRad="63500" dist="50800" dir="5400000">
                      <a:prstClr val="black">
                        <a:alpha val="0"/>
                      </a:prstClr>
                    </a:innerShdw>
                  </a:effectLst>
                  <a:latin typeface="10X10" panose="020D0604000000000000" pitchFamily="50" charset="-127"/>
                  <a:ea typeface="10X10" panose="020D0604000000000000" pitchFamily="50" charset="-127"/>
                </a:rPr>
                <a:t>02-710-9315 (</a:t>
              </a:r>
              <a:r>
                <a:rPr lang="ko-KR" altLang="en-US" sz="2400" b="1" dirty="0">
                  <a:effectLst>
                    <a:innerShdw blurRad="63500" dist="50800" dir="5400000">
                      <a:prstClr val="black">
                        <a:alpha val="0"/>
                      </a:prstClr>
                    </a:innerShdw>
                  </a:effectLst>
                  <a:latin typeface="10X10" panose="020D0604000000000000" pitchFamily="50" charset="-127"/>
                  <a:ea typeface="10X10" panose="020D0604000000000000" pitchFamily="50" charset="-127"/>
                </a:rPr>
                <a:t>학과사무실</a:t>
              </a:r>
              <a:r>
                <a:rPr lang="en-US" altLang="ko-KR" sz="2400" b="1" dirty="0">
                  <a:effectLst>
                    <a:innerShdw blurRad="63500" dist="50800" dir="5400000">
                      <a:prstClr val="black">
                        <a:alpha val="0"/>
                      </a:prstClr>
                    </a:innerShdw>
                  </a:effectLst>
                  <a:latin typeface="10X10" panose="020D0604000000000000" pitchFamily="50" charset="-127"/>
                  <a:ea typeface="10X10" panose="020D0604000000000000" pitchFamily="50" charset="-127"/>
                </a:rPr>
                <a:t>)</a:t>
              </a:r>
            </a:p>
            <a:p>
              <a:pPr eaLnBrk="1" hangingPunct="1">
                <a:spcBef>
                  <a:spcPct val="0"/>
                </a:spcBef>
                <a:buNone/>
              </a:pPr>
              <a:endParaRPr lang="en-US" altLang="ko-KR" sz="2400" b="1" dirty="0">
                <a:effectLst>
                  <a:innerShdw blurRad="63500" dist="50800" dir="5400000">
                    <a:prstClr val="black">
                      <a:alpha val="0"/>
                    </a:prstClr>
                  </a:innerShdw>
                </a:effectLst>
                <a:latin typeface="10X10" panose="020D0604000000000000" pitchFamily="50" charset="-127"/>
                <a:ea typeface="10X10" panose="020D0604000000000000" pitchFamily="50" charset="-127"/>
              </a:endParaRPr>
            </a:p>
            <a:p>
              <a:pPr eaLnBrk="1" hangingPunct="1">
                <a:spcBef>
                  <a:spcPct val="0"/>
                </a:spcBef>
                <a:buNone/>
              </a:pPr>
              <a:r>
                <a:rPr lang="en-US" altLang="ko-KR" sz="2400" b="1" dirty="0">
                  <a:effectLst>
                    <a:innerShdw blurRad="63500" dist="50800" dir="5400000">
                      <a:prstClr val="black">
                        <a:alpha val="0"/>
                      </a:prstClr>
                    </a:innerShdw>
                  </a:effectLst>
                  <a:latin typeface="10X10" panose="020D0604000000000000" pitchFamily="50" charset="-127"/>
                  <a:ea typeface="10X10" panose="020D0604000000000000" pitchFamily="50" charset="-127"/>
                </a:rPr>
                <a:t>E-Mail : hrd@sookmyung.ac.kr</a:t>
              </a:r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4BCF6BD1-4B9A-4C1A-AEB7-075B27D87087}"/>
              </a:ext>
            </a:extLst>
          </p:cNvPr>
          <p:cNvGrpSpPr/>
          <p:nvPr/>
        </p:nvGrpSpPr>
        <p:grpSpPr>
          <a:xfrm>
            <a:off x="764629" y="4307531"/>
            <a:ext cx="6192738" cy="1934394"/>
            <a:chOff x="755576" y="2934646"/>
            <a:chExt cx="6192738" cy="1934394"/>
          </a:xfrm>
        </p:grpSpPr>
        <p:sp>
          <p:nvSpPr>
            <p:cNvPr id="9" name="직사각형 17">
              <a:extLst>
                <a:ext uri="{FF2B5EF4-FFF2-40B4-BE49-F238E27FC236}">
                  <a16:creationId xmlns:a16="http://schemas.microsoft.com/office/drawing/2014/main" id="{B75DE39F-01A3-43DB-89B8-23FE4CD360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576" y="2934646"/>
              <a:ext cx="45868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kumimoji="0" lang="ko-KR" altLang="en-US" sz="2800" b="1" dirty="0">
                  <a:latin typeface="10X10" panose="020D0604000000000000" pitchFamily="50" charset="-127"/>
                  <a:ea typeface="10X10" panose="020D0604000000000000" pitchFamily="50" charset="-127"/>
                </a:rPr>
                <a:t> 행정학과 사무실</a:t>
              </a:r>
            </a:p>
          </p:txBody>
        </p:sp>
        <p:sp>
          <p:nvSpPr>
            <p:cNvPr id="10" name="직사각형 19">
              <a:extLst>
                <a:ext uri="{FF2B5EF4-FFF2-40B4-BE49-F238E27FC236}">
                  <a16:creationId xmlns:a16="http://schemas.microsoft.com/office/drawing/2014/main" id="{C6D31A47-774E-46C7-AFF2-A6B32FDBB2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1640" y="3668711"/>
              <a:ext cx="5616674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ko-KR" altLang="en-US" sz="2400" dirty="0">
                  <a:latin typeface="10X10" panose="020D0604000000000000" pitchFamily="50" charset="-127"/>
                  <a:ea typeface="10X10" panose="020D0604000000000000" pitchFamily="50" charset="-127"/>
                </a:rPr>
                <a:t>☎  </a:t>
              </a:r>
              <a:r>
                <a:rPr lang="en-US" altLang="ko-KR" sz="2400" b="1" dirty="0">
                  <a:effectLst>
                    <a:innerShdw blurRad="63500" dist="50800" dir="5400000">
                      <a:prstClr val="black">
                        <a:alpha val="0"/>
                      </a:prstClr>
                    </a:innerShdw>
                  </a:effectLst>
                  <a:latin typeface="10X10" panose="020D0604000000000000" pitchFamily="50" charset="-127"/>
                  <a:ea typeface="10X10" panose="020D0604000000000000" pitchFamily="50" charset="-127"/>
                </a:rPr>
                <a:t>02-710-9499 (</a:t>
              </a:r>
              <a:r>
                <a:rPr lang="ko-KR" altLang="en-US" sz="2400" b="1" dirty="0">
                  <a:effectLst>
                    <a:innerShdw blurRad="63500" dist="50800" dir="5400000">
                      <a:prstClr val="black">
                        <a:alpha val="0"/>
                      </a:prstClr>
                    </a:innerShdw>
                  </a:effectLst>
                  <a:latin typeface="10X10" panose="020D0604000000000000" pitchFamily="50" charset="-127"/>
                  <a:ea typeface="10X10" panose="020D0604000000000000" pitchFamily="50" charset="-127"/>
                </a:rPr>
                <a:t>학과사무실</a:t>
              </a:r>
              <a:r>
                <a:rPr lang="en-US" altLang="ko-KR" sz="2400" b="1" dirty="0">
                  <a:effectLst>
                    <a:innerShdw blurRad="63500" dist="50800" dir="5400000">
                      <a:prstClr val="black">
                        <a:alpha val="0"/>
                      </a:prstClr>
                    </a:innerShdw>
                  </a:effectLst>
                  <a:latin typeface="10X10" panose="020D0604000000000000" pitchFamily="50" charset="-127"/>
                  <a:ea typeface="10X10" panose="020D0604000000000000" pitchFamily="50" charset="-127"/>
                </a:rPr>
                <a:t>)</a:t>
              </a:r>
            </a:p>
            <a:p>
              <a:pPr eaLnBrk="1" hangingPunct="1">
                <a:spcBef>
                  <a:spcPct val="0"/>
                </a:spcBef>
                <a:buNone/>
              </a:pPr>
              <a:endParaRPr lang="en-US" altLang="ko-KR" sz="2400" b="1" dirty="0">
                <a:effectLst>
                  <a:innerShdw blurRad="63500" dist="50800" dir="5400000">
                    <a:prstClr val="black">
                      <a:alpha val="0"/>
                    </a:prstClr>
                  </a:innerShdw>
                </a:effectLst>
                <a:latin typeface="10X10" panose="020D0604000000000000" pitchFamily="50" charset="-127"/>
                <a:ea typeface="10X10" panose="020D0604000000000000" pitchFamily="50" charset="-127"/>
              </a:endParaRPr>
            </a:p>
            <a:p>
              <a:pPr eaLnBrk="1" hangingPunct="1">
                <a:spcBef>
                  <a:spcPct val="0"/>
                </a:spcBef>
                <a:buNone/>
              </a:pPr>
              <a:r>
                <a:rPr lang="en-US" altLang="ko-KR" sz="2400" b="1" dirty="0">
                  <a:effectLst>
                    <a:innerShdw blurRad="63500" dist="50800" dir="5400000">
                      <a:prstClr val="black">
                        <a:alpha val="0"/>
                      </a:prstClr>
                    </a:innerShdw>
                  </a:effectLst>
                  <a:latin typeface="10X10" panose="020D0604000000000000" pitchFamily="50" charset="-127"/>
                  <a:ea typeface="10X10" panose="020D0604000000000000" pitchFamily="50" charset="-127"/>
                </a:rPr>
                <a:t>E-Mail : ec9499@sookmyung.ac.kr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266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직사각형 64"/>
          <p:cNvSpPr/>
          <p:nvPr/>
        </p:nvSpPr>
        <p:spPr>
          <a:xfrm>
            <a:off x="323850" y="333375"/>
            <a:ext cx="8496300" cy="1008063"/>
          </a:xfrm>
          <a:prstGeom prst="rect">
            <a:avLst/>
          </a:prstGeom>
          <a:solidFill>
            <a:srgbClr val="0D2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b="1" dirty="0">
              <a:solidFill>
                <a:schemeClr val="accent2">
                  <a:lumMod val="75000"/>
                </a:schemeClr>
              </a:solidFill>
              <a:latin typeface="10X10" panose="020D0604000000000000" pitchFamily="50" charset="-127"/>
              <a:ea typeface="10X10" panose="020D0604000000000000" pitchFamily="50" charset="-127"/>
            </a:endParaRPr>
          </a:p>
        </p:txBody>
      </p:sp>
      <p:sp>
        <p:nvSpPr>
          <p:cNvPr id="30723" name="제목 49"/>
          <p:cNvSpPr>
            <a:spLocks noGrp="1"/>
          </p:cNvSpPr>
          <p:nvPr>
            <p:ph type="title"/>
          </p:nvPr>
        </p:nvSpPr>
        <p:spPr>
          <a:xfrm>
            <a:off x="371475" y="404813"/>
            <a:ext cx="8229600" cy="863600"/>
          </a:xfrm>
        </p:spPr>
        <p:txBody>
          <a:bodyPr anchor="t"/>
          <a:lstStyle/>
          <a:p>
            <a:pPr algn="l" eaLnBrk="1" hangingPunct="1"/>
            <a:r>
              <a:rPr lang="ko-KR" altLang="en-US" sz="3000" b="1" dirty="0" err="1">
                <a:solidFill>
                  <a:schemeClr val="bg1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입학상담</a:t>
            </a:r>
            <a:r>
              <a:rPr lang="ko-KR" altLang="en-US" sz="3000" b="1" dirty="0">
                <a:solidFill>
                  <a:schemeClr val="bg1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 문의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1491492"/>
            <a:ext cx="5184576" cy="5177868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5229200"/>
            <a:ext cx="108012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77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23850" y="333375"/>
            <a:ext cx="4895850" cy="4779963"/>
          </a:xfrm>
          <a:prstGeom prst="rect">
            <a:avLst/>
          </a:prstGeom>
          <a:solidFill>
            <a:srgbClr val="0D2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제목 5"/>
          <p:cNvSpPr>
            <a:spLocks noGrp="1"/>
          </p:cNvSpPr>
          <p:nvPr>
            <p:ph type="ctrTitle"/>
          </p:nvPr>
        </p:nvSpPr>
        <p:spPr>
          <a:xfrm>
            <a:off x="395288" y="4005263"/>
            <a:ext cx="4752975" cy="12446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4000" b="1" spc="-150" dirty="0">
                <a:solidFill>
                  <a:schemeClr val="bg1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감사합니다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3573016"/>
            <a:ext cx="1046250" cy="1350000"/>
          </a:xfrm>
          <a:prstGeom prst="rect">
            <a:avLst/>
          </a:prstGeom>
        </p:spPr>
      </p:pic>
      <p:pic>
        <p:nvPicPr>
          <p:cNvPr id="7" name="내용 개체 틀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40" b="97934" l="9642" r="95868">
                        <a14:foregroundMark x1="52617" y1="4959" x2="52617" y2="4959"/>
                        <a14:foregroundMark x1="50138" y1="11570" x2="50138" y2="11570"/>
                        <a14:foregroundMark x1="53168" y1="11570" x2="53168" y2="11570"/>
                        <a14:foregroundMark x1="50138" y1="18182" x2="50138" y2="18182"/>
                        <a14:foregroundMark x1="55372" y1="16942" x2="55372" y2="16942"/>
                        <a14:foregroundMark x1="48760" y1="23967" x2="48760" y2="23967"/>
                        <a14:foregroundMark x1="58127" y1="21901" x2="58127" y2="21901"/>
                        <a14:foregroundMark x1="46281" y1="28099" x2="46281" y2="28099"/>
                        <a14:foregroundMark x1="58953" y1="26860" x2="58953" y2="26860"/>
                        <a14:foregroundMark x1="44904" y1="32645" x2="44904" y2="32645"/>
                        <a14:foregroundMark x1="58953" y1="31405" x2="58953" y2="31405"/>
                        <a14:foregroundMark x1="62534" y1="30992" x2="62534" y2="30992"/>
                        <a14:foregroundMark x1="65014" y1="30992" x2="65014" y2="30992"/>
                        <a14:foregroundMark x1="69421" y1="30165" x2="69421" y2="30165"/>
                        <a14:foregroundMark x1="73003" y1="28926" x2="73003" y2="28926"/>
                        <a14:foregroundMark x1="76584" y1="28926" x2="76584" y2="28926"/>
                        <a14:foregroundMark x1="74931" y1="33884" x2="74931" y2="33884"/>
                        <a14:foregroundMark x1="73003" y1="37190" x2="73003" y2="37190"/>
                        <a14:foregroundMark x1="69972" y1="42149" x2="69972" y2="42149"/>
                        <a14:foregroundMark x1="64738" y1="42562" x2="64738" y2="42562"/>
                        <a14:foregroundMark x1="52342" y1="30992" x2="52342" y2="30992"/>
                        <a14:foregroundMark x1="62534" y1="49174" x2="62534" y2="49174"/>
                        <a14:foregroundMark x1="41873" y1="30579" x2="41873" y2="30579"/>
                        <a14:foregroundMark x1="37466" y1="31818" x2="37466" y2="31818"/>
                        <a14:foregroundMark x1="34435" y1="29752" x2="34435" y2="29752"/>
                        <a14:foregroundMark x1="31405" y1="28099" x2="31405" y2="28099"/>
                        <a14:foregroundMark x1="27273" y1="28512" x2="27273" y2="28512"/>
                        <a14:foregroundMark x1="28650" y1="33884" x2="28650" y2="33884"/>
                        <a14:foregroundMark x1="32782" y1="35537" x2="32782" y2="35537"/>
                        <a14:foregroundMark x1="35262" y1="42149" x2="35262" y2="42149"/>
                        <a14:foregroundMark x1="35813" y1="46281" x2="35813" y2="46281"/>
                        <a14:foregroundMark x1="38843" y1="49587" x2="38843" y2="49587"/>
                        <a14:foregroundMark x1="36915" y1="54545" x2="36915" y2="54545"/>
                        <a14:foregroundMark x1="33333" y1="59504" x2="33333" y2="59504"/>
                        <a14:foregroundMark x1="31129" y1="64876" x2="31129" y2="64876"/>
                        <a14:foregroundMark x1="29477" y1="69008" x2="29477" y2="69008"/>
                        <a14:foregroundMark x1="26171" y1="71901" x2="26171" y2="71901"/>
                        <a14:foregroundMark x1="30028" y1="70661" x2="30028" y2="70661"/>
                        <a14:foregroundMark x1="34435" y1="71488" x2="34435" y2="71488"/>
                        <a14:foregroundMark x1="37466" y1="69835" x2="37466" y2="69835"/>
                        <a14:foregroundMark x1="41873" y1="69008" x2="41873" y2="69008"/>
                        <a14:foregroundMark x1="44353" y1="69421" x2="44353" y2="69421"/>
                        <a14:foregroundMark x1="45730" y1="71488" x2="45730" y2="71488"/>
                        <a14:foregroundMark x1="46006" y1="80579" x2="46006" y2="80579"/>
                        <a14:foregroundMark x1="49311" y1="83471" x2="49311" y2="83471"/>
                        <a14:foregroundMark x1="49587" y1="89256" x2="49587" y2="89256"/>
                        <a14:foregroundMark x1="51515" y1="95041" x2="51515" y2="95041"/>
                        <a14:foregroundMark x1="54821" y1="89669" x2="54821" y2="89669"/>
                        <a14:foregroundMark x1="55372" y1="83058" x2="55372" y2="83058"/>
                        <a14:foregroundMark x1="56198" y1="78099" x2="56198" y2="78099"/>
                        <a14:foregroundMark x1="57851" y1="73967" x2="57851" y2="73967"/>
                        <a14:foregroundMark x1="58953" y1="68182" x2="58953" y2="68182"/>
                        <a14:foregroundMark x1="50689" y1="69835" x2="50689" y2="69835"/>
                        <a14:foregroundMark x1="60882" y1="69835" x2="60882" y2="69835"/>
                        <a14:foregroundMark x1="65565" y1="69835" x2="65565" y2="69835"/>
                        <a14:foregroundMark x1="69421" y1="70248" x2="69421" y2="70248"/>
                        <a14:foregroundMark x1="71350" y1="64050" x2="71350" y2="64050"/>
                        <a14:foregroundMark x1="70248" y1="59504" x2="70248" y2="59504"/>
                        <a14:foregroundMark x1="67218" y1="55372" x2="67218" y2="55372"/>
                        <a14:foregroundMark x1="65840" y1="50826" x2="65840" y2="50826"/>
                        <a14:foregroundMark x1="67769" y1="46694" x2="67769" y2="46694"/>
                        <a14:foregroundMark x1="75758" y1="68595" x2="75758" y2="68595"/>
                        <a14:foregroundMark x1="73278" y1="74380" x2="73278" y2="74380"/>
                        <a14:foregroundMark x1="77961" y1="73554" x2="77961" y2="735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661248"/>
            <a:ext cx="1525311" cy="10168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23850" y="333377"/>
            <a:ext cx="8496300" cy="1008063"/>
          </a:xfrm>
          <a:prstGeom prst="rect">
            <a:avLst/>
          </a:prstGeom>
          <a:solidFill>
            <a:srgbClr val="0D2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chemeClr val="accent2">
                  <a:lumMod val="75000"/>
                </a:schemeClr>
              </a:solidFill>
              <a:latin typeface="10X10" panose="020D0604000000000000" pitchFamily="50" charset="-127"/>
              <a:ea typeface="10X10" panose="020D0604000000000000" pitchFamily="50" charset="-127"/>
            </a:endParaRPr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>
          <a:xfrm>
            <a:off x="436563" y="361952"/>
            <a:ext cx="8229600" cy="1008063"/>
          </a:xfrm>
        </p:spPr>
        <p:txBody>
          <a:bodyPr rtlCol="0" anchor="t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3000" b="1" spc="-150" dirty="0">
                <a:solidFill>
                  <a:schemeClr val="bg1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교수진</a:t>
            </a:r>
            <a:r>
              <a:rPr lang="ko-KR" altLang="en-US" sz="3000" b="1" dirty="0">
                <a:solidFill>
                  <a:schemeClr val="bg1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 </a:t>
            </a:r>
            <a:r>
              <a:rPr lang="ko-KR" altLang="en-US" sz="3000" b="1" spc="-150" dirty="0">
                <a:solidFill>
                  <a:schemeClr val="bg1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소개</a:t>
            </a:r>
          </a:p>
        </p:txBody>
      </p:sp>
      <p:pic>
        <p:nvPicPr>
          <p:cNvPr id="1026" name="Picture 2" descr="https://scms.sookmyung.ac.kr/wiz/user/pa/introduction_img/1460612055.jpg">
            <a:extLst>
              <a:ext uri="{FF2B5EF4-FFF2-40B4-BE49-F238E27FC236}">
                <a16:creationId xmlns:a16="http://schemas.microsoft.com/office/drawing/2014/main" id="{003EDD63-C14B-4033-8BA8-2515E60D95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7"/>
          <a:stretch/>
        </p:blipFill>
        <p:spPr bwMode="auto">
          <a:xfrm>
            <a:off x="476828" y="2030761"/>
            <a:ext cx="940433" cy="110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cms.sookmyung.ac.kr/wiz/user/pa/introduction_img/1435273723.jpg">
            <a:extLst>
              <a:ext uri="{FF2B5EF4-FFF2-40B4-BE49-F238E27FC236}">
                <a16:creationId xmlns:a16="http://schemas.microsoft.com/office/drawing/2014/main" id="{F04CD41E-7904-4EFA-8C5A-9F8475C7CD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8" r="9953"/>
          <a:stretch/>
        </p:blipFill>
        <p:spPr bwMode="auto">
          <a:xfrm>
            <a:off x="4932040" y="1988840"/>
            <a:ext cx="940433" cy="114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cms.sookmyung.ac.kr/wiz/user/pa/introduction_img/1599189169.jpg">
            <a:extLst>
              <a:ext uri="{FF2B5EF4-FFF2-40B4-BE49-F238E27FC236}">
                <a16:creationId xmlns:a16="http://schemas.microsoft.com/office/drawing/2014/main" id="{63C8843A-8FD5-450E-B46C-7CFE03E2F5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2"/>
          <a:stretch/>
        </p:blipFill>
        <p:spPr bwMode="auto">
          <a:xfrm>
            <a:off x="476828" y="3340651"/>
            <a:ext cx="940433" cy="113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cms.sookmyung.ac.kr/wiz/user/pa/introduction_img/1582114375.jpg">
            <a:extLst>
              <a:ext uri="{FF2B5EF4-FFF2-40B4-BE49-F238E27FC236}">
                <a16:creationId xmlns:a16="http://schemas.microsoft.com/office/drawing/2014/main" id="{F6D788EC-CD40-4159-B7ED-066064ED4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296" y="3216167"/>
            <a:ext cx="940433" cy="125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cms.sookmyung.ac.kr/wiz/user/pa/introduction_img/1685431899.jpg">
            <a:extLst>
              <a:ext uri="{FF2B5EF4-FFF2-40B4-BE49-F238E27FC236}">
                <a16:creationId xmlns:a16="http://schemas.microsoft.com/office/drawing/2014/main" id="{30CC3F6E-4BF8-4E3C-AA78-9713E74B7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28" y="4635684"/>
            <a:ext cx="940434" cy="120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8A04CC-2EB1-4874-AB04-4672E0A9E477}"/>
              </a:ext>
            </a:extLst>
          </p:cNvPr>
          <p:cNvSpPr txBox="1"/>
          <p:nvPr/>
        </p:nvSpPr>
        <p:spPr>
          <a:xfrm>
            <a:off x="1547664" y="2198444"/>
            <a:ext cx="252956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latin typeface="10X10" panose="020B0600000101010101" charset="-127"/>
                <a:ea typeface="10X10" panose="020B0600000101010101" charset="-127"/>
              </a:rPr>
              <a:t>차용진</a:t>
            </a:r>
            <a:r>
              <a:rPr lang="ko-KR" altLang="en-US" b="1" dirty="0">
                <a:latin typeface="10X10" panose="020B0600000101010101" charset="-127"/>
                <a:ea typeface="10X10" panose="020B0600000101010101" charset="-127"/>
              </a:rPr>
              <a:t> 교수님</a:t>
            </a:r>
            <a:endParaRPr lang="en-US" altLang="ko-KR" b="1" dirty="0">
              <a:latin typeface="10X10" panose="020B0600000101010101" charset="-127"/>
              <a:ea typeface="10X10" panose="020B0600000101010101" charset="-127"/>
            </a:endParaRPr>
          </a:p>
          <a:p>
            <a:r>
              <a:rPr lang="ko-KR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anose="020B0600000101010101" charset="-127"/>
                <a:ea typeface="10X10" panose="020B0600000101010101" charset="-127"/>
              </a:rPr>
              <a:t>행정이론</a:t>
            </a:r>
            <a:endParaRPr lang="en-US" altLang="ko-KR" sz="1300" dirty="0">
              <a:solidFill>
                <a:schemeClr val="tx1">
                  <a:lumMod val="65000"/>
                  <a:lumOff val="35000"/>
                </a:schemeClr>
              </a:solidFill>
              <a:latin typeface="10X10" panose="020B0600000101010101" charset="-127"/>
              <a:ea typeface="10X10" panose="020B0600000101010101" charset="-127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anose="020B0600000101010101" charset="-127"/>
                <a:ea typeface="10X10" panose="020B0600000101010101" charset="-127"/>
              </a:rPr>
              <a:t>yjcha@sookmyung.ac.kr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E04CAC6-86B5-4A1E-94E0-DA2A93048185}"/>
              </a:ext>
            </a:extLst>
          </p:cNvPr>
          <p:cNvSpPr txBox="1"/>
          <p:nvPr/>
        </p:nvSpPr>
        <p:spPr>
          <a:xfrm>
            <a:off x="6002875" y="2065942"/>
            <a:ext cx="266328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latin typeface="10X10" panose="020B0600000101010101" charset="-127"/>
                <a:ea typeface="10X10" panose="020B0600000101010101" charset="-127"/>
              </a:rPr>
              <a:t>남승하</a:t>
            </a:r>
            <a:r>
              <a:rPr lang="ko-KR" altLang="en-US" b="1" dirty="0">
                <a:latin typeface="10X10" panose="020B0600000101010101" charset="-127"/>
                <a:ea typeface="10X10" panose="020B0600000101010101" charset="-127"/>
              </a:rPr>
              <a:t> 교수님</a:t>
            </a:r>
            <a:endParaRPr lang="en-US" altLang="ko-KR" b="1" dirty="0">
              <a:latin typeface="10X10" panose="020B0600000101010101" charset="-127"/>
              <a:ea typeface="10X10" panose="020B0600000101010101" charset="-127"/>
            </a:endParaRPr>
          </a:p>
          <a:p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anose="020B0600000101010101" charset="-127"/>
                <a:ea typeface="10X10" panose="020B0600000101010101" charset="-127"/>
              </a:rPr>
              <a:t>조직이론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anose="020B0600000101010101" charset="-127"/>
                <a:ea typeface="10X10" panose="020B0600000101010101" charset="-127"/>
              </a:rPr>
              <a:t>, 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anose="020B0600000101010101" charset="-127"/>
                <a:ea typeface="10X10" panose="020B0600000101010101" charset="-127"/>
              </a:rPr>
              <a:t>인력개발연구방법론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anose="020B0600000101010101" charset="-127"/>
                <a:ea typeface="10X10" panose="020B0600000101010101" charset="-127"/>
              </a:rPr>
              <a:t>,</a:t>
            </a:r>
          </a:p>
          <a:p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anose="020B0600000101010101" charset="-127"/>
                <a:ea typeface="10X10" panose="020B0600000101010101" charset="-127"/>
              </a:rPr>
              <a:t>행정학방법론세미나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anose="020B0600000101010101" charset="-127"/>
                <a:ea typeface="10X10" panose="020B0600000101010101" charset="-127"/>
              </a:rPr>
              <a:t>, 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anose="020B0600000101010101" charset="-127"/>
                <a:ea typeface="10X10" panose="020B0600000101010101" charset="-127"/>
              </a:rPr>
              <a:t>석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·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anose="020B0600000101010101" charset="-127"/>
                <a:ea typeface="10X10" panose="020B0600000101010101" charset="-127"/>
              </a:rPr>
              <a:t>박사 논문연구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anose="020B0600000101010101" charset="-127"/>
                <a:ea typeface="10X10" panose="020B0600000101010101" charset="-127"/>
              </a:rPr>
              <a:t> </a:t>
            </a:r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anose="020B0600000101010101" charset="-127"/>
                <a:ea typeface="10X10" panose="020B0600000101010101" charset="-127"/>
              </a:rPr>
              <a:t>snam@sookmyung.ac.kr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41D7AC1-4576-46FB-A9A7-506A2551352B}"/>
              </a:ext>
            </a:extLst>
          </p:cNvPr>
          <p:cNvSpPr txBox="1"/>
          <p:nvPr/>
        </p:nvSpPr>
        <p:spPr>
          <a:xfrm>
            <a:off x="1565919" y="3398913"/>
            <a:ext cx="327223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10X10" panose="020B0600000101010101" charset="-127"/>
                <a:ea typeface="10X10" panose="020B0600000101010101" charset="-127"/>
              </a:rPr>
              <a:t>이영민 교수님</a:t>
            </a:r>
            <a:endParaRPr lang="en-US" altLang="ko-KR" b="1" dirty="0">
              <a:latin typeface="10X10" panose="020B0600000101010101" charset="-127"/>
              <a:ea typeface="10X10" panose="020B0600000101010101" charset="-127"/>
            </a:endParaRPr>
          </a:p>
          <a:p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anose="020B0600000101010101" charset="-127"/>
                <a:ea typeface="10X10" panose="020B0600000101010101" charset="-127"/>
              </a:rPr>
              <a:t>전략적인재개발론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anose="020B0600000101010101" charset="-127"/>
                <a:ea typeface="10X10" panose="020B0600000101010101" charset="-127"/>
              </a:rPr>
              <a:t>, 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anose="020B0600000101010101" charset="-127"/>
                <a:ea typeface="10X10" panose="020B0600000101010101" charset="-127"/>
              </a:rPr>
              <a:t>인적자원정책론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anose="020B0600000101010101" charset="-127"/>
                <a:ea typeface="10X10" panose="020B0600000101010101" charset="-127"/>
              </a:rPr>
              <a:t>,</a:t>
            </a:r>
          </a:p>
          <a:p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anose="020B0600000101010101" charset="-127"/>
                <a:ea typeface="10X10" panose="020B0600000101010101" charset="-127"/>
              </a:rPr>
              <a:t>인력개발논문연구</a:t>
            </a:r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anose="020B0600000101010101" charset="-127"/>
                <a:ea typeface="10X10" panose="020B0600000101010101" charset="-127"/>
              </a:rPr>
              <a:t>ymlee@sookmyung.ac.kr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ADA8AE8-4217-46F4-947B-5C0C0F13285A}"/>
              </a:ext>
            </a:extLst>
          </p:cNvPr>
          <p:cNvSpPr txBox="1"/>
          <p:nvPr/>
        </p:nvSpPr>
        <p:spPr>
          <a:xfrm>
            <a:off x="6002875" y="3521565"/>
            <a:ext cx="28175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10X10" panose="020B0600000101010101" charset="-127"/>
                <a:ea typeface="10X10" panose="020B0600000101010101" charset="-127"/>
              </a:rPr>
              <a:t>박종수 교수님</a:t>
            </a:r>
            <a:endParaRPr lang="en-US" altLang="ko-KR" b="1" dirty="0">
              <a:latin typeface="10X10" panose="020B0600000101010101" charset="-127"/>
              <a:ea typeface="10X10" panose="020B0600000101010101" charset="-127"/>
            </a:endParaRPr>
          </a:p>
          <a:p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anose="020B0600000101010101" charset="-127"/>
                <a:ea typeface="10X10" panose="020B0600000101010101" charset="-127"/>
              </a:rPr>
              <a:t>정책분석론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anose="020B0600000101010101" charset="-127"/>
                <a:ea typeface="10X10" panose="020B0600000101010101" charset="-127"/>
              </a:rPr>
              <a:t>, 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anose="020B0600000101010101" charset="-127"/>
                <a:ea typeface="10X10" panose="020B0600000101010101" charset="-127"/>
              </a:rPr>
              <a:t>공공리더십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anose="020B0600000101010101" charset="-127"/>
                <a:ea typeface="10X10" panose="020B0600000101010101" charset="-127"/>
              </a:rPr>
              <a:t>, 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anose="020B0600000101010101" charset="-127"/>
                <a:ea typeface="10X10" panose="020B0600000101010101" charset="-127"/>
              </a:rPr>
              <a:t>고급연구분석방법</a:t>
            </a:r>
            <a:endParaRPr lang="en-US" altLang="ko-KR" sz="1100" dirty="0">
              <a:solidFill>
                <a:schemeClr val="tx1">
                  <a:lumMod val="65000"/>
                  <a:lumOff val="35000"/>
                </a:schemeClr>
              </a:solidFill>
              <a:latin typeface="10X10" panose="020B0600000101010101" charset="-127"/>
              <a:ea typeface="10X10" panose="020B0600000101010101" charset="-127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anose="020B0600000101010101" charset="-127"/>
                <a:ea typeface="10X10" panose="020B0600000101010101" charset="-127"/>
              </a:rPr>
              <a:t>jpark@sookmyung.ac.kr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9446DD1-C2FB-43D5-9FB8-C829FD8D3CE6}"/>
              </a:ext>
            </a:extLst>
          </p:cNvPr>
          <p:cNvSpPr txBox="1"/>
          <p:nvPr/>
        </p:nvSpPr>
        <p:spPr>
          <a:xfrm>
            <a:off x="1547664" y="4809596"/>
            <a:ext cx="345638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latin typeface="10X10" panose="020B0600000101010101" charset="-127"/>
                <a:ea typeface="10X10" panose="020B0600000101010101" charset="-127"/>
              </a:rPr>
              <a:t>민나온</a:t>
            </a:r>
            <a:r>
              <a:rPr lang="ko-KR" altLang="en-US" b="1" dirty="0">
                <a:latin typeface="10X10" panose="020B0600000101010101" charset="-127"/>
                <a:ea typeface="10X10" panose="020B0600000101010101" charset="-127"/>
              </a:rPr>
              <a:t> 교수님</a:t>
            </a:r>
            <a:endParaRPr lang="en-US" altLang="ko-KR" b="1" dirty="0">
              <a:latin typeface="10X10" panose="020B0600000101010101" charset="-127"/>
              <a:ea typeface="10X10" panose="020B0600000101010101" charset="-127"/>
            </a:endParaRPr>
          </a:p>
          <a:p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anose="020B0600000101010101" charset="-127"/>
                <a:ea typeface="10X10" panose="020B0600000101010101" charset="-127"/>
              </a:rPr>
              <a:t>지역사회와 사회통합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anose="020B0600000101010101" charset="-127"/>
                <a:ea typeface="10X10" panose="020B0600000101010101" charset="-127"/>
              </a:rPr>
              <a:t>, 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anose="020B0600000101010101" charset="-127"/>
                <a:ea typeface="10X10" panose="020B0600000101010101" charset="-127"/>
              </a:rPr>
              <a:t>질적행정연구기법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anose="020B0600000101010101" charset="-127"/>
                <a:ea typeface="10X10" panose="020B0600000101010101" charset="-127"/>
              </a:rPr>
              <a:t>,</a:t>
            </a:r>
          </a:p>
          <a:p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anose="020B0600000101010101" charset="-127"/>
                <a:ea typeface="10X10" panose="020B0600000101010101" charset="-127"/>
              </a:rPr>
              <a:t>행정관리세미나</a:t>
            </a:r>
            <a:endParaRPr lang="en-US" altLang="ko-KR" sz="1100" dirty="0">
              <a:solidFill>
                <a:schemeClr val="tx1">
                  <a:lumMod val="65000"/>
                  <a:lumOff val="35000"/>
                </a:schemeClr>
              </a:solidFill>
              <a:latin typeface="10X10" panose="020B0600000101010101" charset="-127"/>
              <a:ea typeface="10X10" panose="020B0600000101010101" charset="-127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anose="020B0600000101010101" charset="-127"/>
                <a:ea typeface="10X10" panose="020B0600000101010101" charset="-127"/>
              </a:rPr>
              <a:t>nmin@sookmyung.ac.kr</a:t>
            </a:r>
          </a:p>
        </p:txBody>
      </p:sp>
      <p:pic>
        <p:nvPicPr>
          <p:cNvPr id="2" name="Picture 2" descr="https://scms.sookmyung.ac.kr/wiz/user/pa/introduction_img/1479688489.jpg">
            <a:extLst>
              <a:ext uri="{FF2B5EF4-FFF2-40B4-BE49-F238E27FC236}">
                <a16:creationId xmlns:a16="http://schemas.microsoft.com/office/drawing/2014/main" id="{20CE123B-4088-4C18-820A-B0C07A42E8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" b="1786"/>
          <a:stretch/>
        </p:blipFill>
        <p:spPr bwMode="auto">
          <a:xfrm>
            <a:off x="4950296" y="4635684"/>
            <a:ext cx="940433" cy="120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30FF15-75BF-45A3-BE05-D229C6485D5F}"/>
              </a:ext>
            </a:extLst>
          </p:cNvPr>
          <p:cNvSpPr txBox="1"/>
          <p:nvPr/>
        </p:nvSpPr>
        <p:spPr>
          <a:xfrm>
            <a:off x="6002875" y="4818232"/>
            <a:ext cx="345638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10X10" panose="020B0600000101010101" charset="-127"/>
                <a:ea typeface="10X10" panose="020B0600000101010101" charset="-127"/>
              </a:rPr>
              <a:t>임재현 교수님</a:t>
            </a:r>
            <a:endParaRPr lang="en-US" altLang="ko-KR" b="1" dirty="0">
              <a:latin typeface="10X10" panose="020B0600000101010101" charset="-127"/>
              <a:ea typeface="10X10" panose="020B0600000101010101" charset="-127"/>
            </a:endParaRPr>
          </a:p>
          <a:p>
            <a:r>
              <a:rPr lang="ko-KR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anose="020B0600000101010101" charset="-127"/>
                <a:ea typeface="10X10" panose="020B0600000101010101" charset="-127"/>
              </a:rPr>
              <a:t>정책이론</a:t>
            </a:r>
            <a:r>
              <a:rPr lang="en-US" altLang="ko-K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anose="020B0600000101010101" charset="-127"/>
                <a:ea typeface="10X10" panose="020B0600000101010101" charset="-127"/>
              </a:rPr>
              <a:t>, </a:t>
            </a:r>
            <a:r>
              <a:rPr lang="ko-KR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anose="020B0600000101010101" charset="-127"/>
                <a:ea typeface="10X10" panose="020B0600000101010101" charset="-127"/>
              </a:rPr>
              <a:t>지역개발연구</a:t>
            </a:r>
            <a:endParaRPr lang="en-US" altLang="ko-KR" sz="1500" dirty="0">
              <a:solidFill>
                <a:schemeClr val="tx1">
                  <a:lumMod val="65000"/>
                  <a:lumOff val="35000"/>
                </a:schemeClr>
              </a:solidFill>
              <a:latin typeface="10X10" panose="020B0600000101010101" charset="-127"/>
              <a:ea typeface="10X10" panose="020B0600000101010101" charset="-127"/>
            </a:endParaRPr>
          </a:p>
          <a:p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10X10" panose="020B0600000101010101" charset="-127"/>
                <a:ea typeface="10X10" panose="020B0600000101010101" charset="-127"/>
              </a:rPr>
              <a:t>lim9493@sookmyung.ac.kr</a:t>
            </a:r>
          </a:p>
        </p:txBody>
      </p:sp>
    </p:spTree>
    <p:extLst>
      <p:ext uri="{BB962C8B-B14F-4D97-AF65-F5344CB8AC3E}">
        <p14:creationId xmlns:p14="http://schemas.microsoft.com/office/powerpoint/2010/main" val="213684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직사각형 64"/>
          <p:cNvSpPr/>
          <p:nvPr/>
        </p:nvSpPr>
        <p:spPr>
          <a:xfrm>
            <a:off x="323850" y="333375"/>
            <a:ext cx="8496300" cy="1008063"/>
          </a:xfrm>
          <a:prstGeom prst="rect">
            <a:avLst/>
          </a:prstGeom>
          <a:solidFill>
            <a:srgbClr val="0D2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b="1" dirty="0">
              <a:solidFill>
                <a:schemeClr val="accent2">
                  <a:lumMod val="75000"/>
                </a:schemeClr>
              </a:solidFill>
              <a:latin typeface="10X10" panose="020D0604000000000000" pitchFamily="50" charset="-127"/>
              <a:ea typeface="10X10" panose="020D0604000000000000" pitchFamily="50" charset="-127"/>
            </a:endParaRPr>
          </a:p>
        </p:txBody>
      </p:sp>
      <p:sp>
        <p:nvSpPr>
          <p:cNvPr id="29699" name="제목 49"/>
          <p:cNvSpPr>
            <a:spLocks noGrp="1"/>
          </p:cNvSpPr>
          <p:nvPr>
            <p:ph type="title"/>
          </p:nvPr>
        </p:nvSpPr>
        <p:spPr>
          <a:xfrm>
            <a:off x="371475" y="404813"/>
            <a:ext cx="8229600" cy="863600"/>
          </a:xfrm>
        </p:spPr>
        <p:txBody>
          <a:bodyPr anchor="t"/>
          <a:lstStyle/>
          <a:p>
            <a:pPr algn="l" eaLnBrk="1" hangingPunct="1"/>
            <a:r>
              <a:rPr lang="ko-KR" altLang="en-US" sz="3000" b="1" dirty="0" err="1">
                <a:solidFill>
                  <a:schemeClr val="bg1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학위명</a:t>
            </a:r>
            <a:endParaRPr lang="ko-KR" altLang="en-US" sz="3000" b="1" dirty="0">
              <a:solidFill>
                <a:schemeClr val="bg1"/>
              </a:solidFill>
              <a:latin typeface="10X10" panose="020D0604000000000000" pitchFamily="50" charset="-127"/>
              <a:ea typeface="10X10" panose="020D0604000000000000" pitchFamily="50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401495" y="1859340"/>
            <a:ext cx="8911815" cy="3643376"/>
            <a:chOff x="698233" y="2182782"/>
            <a:chExt cx="8911815" cy="3643376"/>
          </a:xfrm>
        </p:grpSpPr>
        <p:sp>
          <p:nvSpPr>
            <p:cNvPr id="29708" name="직사각형 19"/>
            <p:cNvSpPr>
              <a:spLocks noChangeArrowheads="1"/>
            </p:cNvSpPr>
            <p:nvPr/>
          </p:nvSpPr>
          <p:spPr bwMode="auto">
            <a:xfrm>
              <a:off x="698233" y="4256498"/>
              <a:ext cx="8911815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9pPr>
            </a:lstStyle>
            <a:p>
              <a:pPr marL="342900" indent="-342900" eaLnBrk="1" hangingPunct="1">
                <a:spcBef>
                  <a:spcPct val="0"/>
                </a:spcBef>
              </a:pPr>
              <a:r>
                <a:rPr lang="ko-KR" altLang="en-US" sz="2400" b="1" dirty="0">
                  <a:solidFill>
                    <a:schemeClr val="accent1"/>
                  </a:solidFill>
                  <a:latin typeface="10X10" panose="020B0600000101010101" charset="-127"/>
                  <a:ea typeface="10X10" panose="020B0600000101010101" charset="-127"/>
                </a:rPr>
                <a:t>일반대학원 인력개발정책학과</a:t>
              </a:r>
              <a:endParaRPr lang="en-US" altLang="ko-KR" sz="2400" b="1" dirty="0">
                <a:solidFill>
                  <a:schemeClr val="accent1"/>
                </a:solidFill>
                <a:latin typeface="10X10" panose="020B0600000101010101" charset="-127"/>
                <a:ea typeface="10X10" panose="020B0600000101010101" charset="-127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ko-KR" sz="2400" b="1" dirty="0">
                <a:latin typeface="10X10" panose="020B0600000101010101" charset="-127"/>
                <a:ea typeface="10X10" panose="020B0600000101010101" charset="-127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2400" b="1" dirty="0">
                  <a:latin typeface="10X10" panose="020B0600000101010101" charset="-127"/>
                  <a:ea typeface="10X10" panose="020B0600000101010101" charset="-127"/>
                </a:rPr>
                <a:t>    정책학 석사</a:t>
              </a:r>
              <a:r>
                <a:rPr lang="en-US" altLang="ko-KR" sz="2400" b="1" dirty="0">
                  <a:latin typeface="10X10" panose="020B0600000101010101" charset="-127"/>
                  <a:ea typeface="10X10" panose="020B0600000101010101" charset="-127"/>
                </a:rPr>
                <a:t>/</a:t>
              </a:r>
              <a:r>
                <a:rPr lang="ko-KR" altLang="en-US" sz="2400" b="1" dirty="0">
                  <a:latin typeface="10X10" panose="020B0600000101010101" charset="-127"/>
                  <a:ea typeface="10X10" panose="020B0600000101010101" charset="-127"/>
                </a:rPr>
                <a:t>박사 </a:t>
              </a:r>
              <a:r>
                <a:rPr lang="en-US" altLang="ko-KR" sz="2400" b="1" dirty="0">
                  <a:latin typeface="10X10" panose="020B0600000101010101" charset="-127"/>
                  <a:ea typeface="10X10" panose="020B0600000101010101" charset="-127"/>
                </a:rPr>
                <a:t>(</a:t>
              </a:r>
              <a:r>
                <a:rPr lang="ko-KR" altLang="en-US" sz="2400" b="1" dirty="0">
                  <a:latin typeface="10X10" panose="020B0600000101010101" charset="-127"/>
                  <a:ea typeface="10X10" panose="020B0600000101010101" charset="-127"/>
                </a:rPr>
                <a:t>인력개발정책학 전공</a:t>
              </a:r>
              <a:r>
                <a:rPr lang="en-US" altLang="ko-KR" sz="2400" b="1" dirty="0">
                  <a:latin typeface="10X10" panose="020B0600000101010101" charset="-127"/>
                  <a:ea typeface="10X10" panose="020B0600000101010101" charset="-127"/>
                </a:rPr>
                <a:t>)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2400" b="1" dirty="0">
                  <a:latin typeface="10X10" panose="020B0600000101010101" charset="-127"/>
                  <a:ea typeface="10X10" panose="020B0600000101010101" charset="-127"/>
                </a:rPr>
                <a:t>    (Master/Ph.D. of Policy in Human Resource Development)</a:t>
              </a:r>
              <a:endParaRPr kumimoji="0" lang="en-US" altLang="ko-KR" sz="2400" b="1" dirty="0">
                <a:latin typeface="10X10" panose="020B0600000101010101" charset="-127"/>
                <a:ea typeface="10X10" panose="020B0600000101010101" charset="-127"/>
              </a:endParaRPr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698233" y="2182782"/>
              <a:ext cx="8214131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ko-KR" altLang="en-US" sz="2400" b="1" dirty="0">
                  <a:solidFill>
                    <a:schemeClr val="accent1"/>
                  </a:solidFill>
                  <a:latin typeface="10X10" panose="020B0600000101010101" charset="-127"/>
                  <a:ea typeface="10X10" panose="020B0600000101010101" charset="-127"/>
                </a:rPr>
                <a:t>일반대학원 행정학과</a:t>
              </a:r>
              <a:endParaRPr lang="en-US" altLang="ko-KR" sz="2400" b="1" dirty="0">
                <a:solidFill>
                  <a:schemeClr val="accent1"/>
                </a:solidFill>
                <a:latin typeface="10X10" panose="020B0600000101010101" charset="-127"/>
                <a:ea typeface="10X10" panose="020B0600000101010101" charset="-127"/>
              </a:endParaRPr>
            </a:p>
            <a:p>
              <a:endParaRPr lang="en-US" altLang="ko-KR" sz="2400" b="1" dirty="0">
                <a:latin typeface="10X10" panose="020B0600000101010101" charset="-127"/>
                <a:ea typeface="10X10" panose="020B0600000101010101" charset="-127"/>
              </a:endParaRPr>
            </a:p>
            <a:p>
              <a:r>
                <a:rPr lang="ko-KR" altLang="en-US" sz="2400" b="1" dirty="0">
                  <a:latin typeface="10X10" panose="020B0600000101010101" charset="-127"/>
                  <a:ea typeface="10X10" panose="020B0600000101010101" charset="-127"/>
                </a:rPr>
                <a:t>    행정학 석사</a:t>
              </a:r>
              <a:r>
                <a:rPr lang="en-US" altLang="ko-KR" sz="2400" b="1" dirty="0">
                  <a:latin typeface="10X10" panose="020B0600000101010101" charset="-127"/>
                  <a:ea typeface="10X10" panose="020B0600000101010101" charset="-127"/>
                </a:rPr>
                <a:t>/</a:t>
              </a:r>
              <a:r>
                <a:rPr lang="ko-KR" altLang="en-US" sz="2400" b="1" dirty="0">
                  <a:latin typeface="10X10" panose="020B0600000101010101" charset="-127"/>
                  <a:ea typeface="10X10" panose="020B0600000101010101" charset="-127"/>
                </a:rPr>
                <a:t>박사 </a:t>
              </a:r>
              <a:endParaRPr lang="en-US" altLang="ko-KR" sz="2400" b="1" dirty="0">
                <a:latin typeface="10X10" panose="020B0600000101010101" charset="-127"/>
                <a:ea typeface="10X10" panose="020B0600000101010101" charset="-127"/>
              </a:endParaRPr>
            </a:p>
            <a:p>
              <a:r>
                <a:rPr lang="en-US" altLang="ko-KR" sz="2400" b="1" dirty="0">
                  <a:latin typeface="10X10" panose="020B0600000101010101" charset="-127"/>
                  <a:ea typeface="10X10" panose="020B0600000101010101" charset="-127"/>
                </a:rPr>
                <a:t>    (Master/Ph.D. in Public Administration)</a:t>
              </a:r>
              <a:endParaRPr kumimoji="0" lang="ko-KR" altLang="en-US" sz="2400" b="1" dirty="0">
                <a:latin typeface="10X10" panose="020B0600000101010101" charset="-127"/>
                <a:ea typeface="10X10" panose="020B0600000101010101" charset="-127"/>
              </a:endParaRPr>
            </a:p>
          </p:txBody>
        </p:sp>
      </p:grpSp>
      <p:sp>
        <p:nvSpPr>
          <p:cNvPr id="9" name="직사각형 19">
            <a:extLst>
              <a:ext uri="{FF2B5EF4-FFF2-40B4-BE49-F238E27FC236}">
                <a16:creationId xmlns:a16="http://schemas.microsoft.com/office/drawing/2014/main" id="{4B97AA62-501C-4305-B849-5479D2208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1697621"/>
            <a:ext cx="7992566" cy="29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kumimoji="0" lang="ko-KR" altLang="en-US" sz="1800" dirty="0">
              <a:latin typeface="10X10" panose="020B0600000101010101" charset="-127"/>
              <a:ea typeface="10X10" panose="020B0600000101010101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323850" y="333377"/>
            <a:ext cx="8496300" cy="1008063"/>
          </a:xfrm>
          <a:prstGeom prst="rect">
            <a:avLst/>
          </a:prstGeom>
          <a:solidFill>
            <a:srgbClr val="0D2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chemeClr val="accent2">
                  <a:lumMod val="75000"/>
                </a:schemeClr>
              </a:solidFill>
              <a:latin typeface="10X10" panose="020D0604000000000000" pitchFamily="50" charset="-127"/>
              <a:ea typeface="10X10" panose="020D0604000000000000" pitchFamily="50" charset="-127"/>
            </a:endParaRPr>
          </a:p>
        </p:txBody>
      </p:sp>
      <p:sp>
        <p:nvSpPr>
          <p:cNvPr id="18435" name="제목 17"/>
          <p:cNvSpPr>
            <a:spLocks noGrp="1"/>
          </p:cNvSpPr>
          <p:nvPr>
            <p:ph type="title"/>
          </p:nvPr>
        </p:nvSpPr>
        <p:spPr>
          <a:xfrm>
            <a:off x="395288" y="414338"/>
            <a:ext cx="8229600" cy="718032"/>
          </a:xfrm>
        </p:spPr>
        <p:txBody>
          <a:bodyPr anchor="t"/>
          <a:lstStyle/>
          <a:p>
            <a:pPr algn="l" eaLnBrk="1" hangingPunct="1"/>
            <a:r>
              <a:rPr lang="ko-KR" altLang="en-US" sz="3000" b="1" dirty="0">
                <a:solidFill>
                  <a:schemeClr val="bg1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학위 이수 안내</a:t>
            </a:r>
          </a:p>
        </p:txBody>
      </p:sp>
      <p:grpSp>
        <p:nvGrpSpPr>
          <p:cNvPr id="7" name="그룹 6"/>
          <p:cNvGrpSpPr/>
          <p:nvPr/>
        </p:nvGrpSpPr>
        <p:grpSpPr>
          <a:xfrm>
            <a:off x="251520" y="1414328"/>
            <a:ext cx="8640959" cy="4091131"/>
            <a:chOff x="251520" y="1571831"/>
            <a:chExt cx="8631642" cy="4160555"/>
          </a:xfrm>
        </p:grpSpPr>
        <p:sp>
          <p:nvSpPr>
            <p:cNvPr id="23" name="한쪽 모서리가 잘린 사각형 22"/>
            <p:cNvSpPr/>
            <p:nvPr/>
          </p:nvSpPr>
          <p:spPr>
            <a:xfrm>
              <a:off x="1732600" y="2357258"/>
              <a:ext cx="3526081" cy="719138"/>
            </a:xfrm>
            <a:prstGeom prst="snip1Rect">
              <a:avLst/>
            </a:prstGeom>
            <a:solidFill>
              <a:srgbClr val="9FD3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b="1" spc="200" dirty="0">
                  <a:solidFill>
                    <a:schemeClr val="tx1"/>
                  </a:solidFill>
                  <a:latin typeface="10X10" panose="020D0604000000000000" pitchFamily="50" charset="-127"/>
                  <a:ea typeface="10X10" panose="020D0604000000000000" pitchFamily="50" charset="-127"/>
                </a:rPr>
                <a:t>전공 필수</a:t>
              </a:r>
              <a:r>
                <a:rPr kumimoji="0" lang="en-US" altLang="ko-KR" b="1" spc="200" dirty="0">
                  <a:solidFill>
                    <a:schemeClr val="tx1"/>
                  </a:solidFill>
                  <a:latin typeface="10X10" panose="020D0604000000000000" pitchFamily="50" charset="-127"/>
                  <a:ea typeface="10X10" panose="020D0604000000000000" pitchFamily="50" charset="-127"/>
                </a:rPr>
                <a:t>(12</a:t>
              </a:r>
              <a:r>
                <a:rPr kumimoji="0" lang="ko-KR" altLang="en-US" b="1" spc="200" dirty="0">
                  <a:solidFill>
                    <a:schemeClr val="tx1"/>
                  </a:solidFill>
                  <a:latin typeface="10X10" panose="020D0604000000000000" pitchFamily="50" charset="-127"/>
                  <a:ea typeface="10X10" panose="020D0604000000000000" pitchFamily="50" charset="-127"/>
                </a:rPr>
                <a:t>학점</a:t>
              </a:r>
              <a:r>
                <a:rPr kumimoji="0" lang="en-US" altLang="ko-KR" b="1" spc="200" dirty="0">
                  <a:solidFill>
                    <a:schemeClr val="tx1"/>
                  </a:solidFill>
                  <a:latin typeface="10X10" panose="020D0604000000000000" pitchFamily="50" charset="-127"/>
                  <a:ea typeface="10X10" panose="020D0604000000000000" pitchFamily="50" charset="-127"/>
                </a:rPr>
                <a:t>, 4</a:t>
              </a:r>
              <a:r>
                <a:rPr kumimoji="0" lang="ko-KR" altLang="en-US" b="1" spc="200" dirty="0">
                  <a:solidFill>
                    <a:schemeClr val="tx1"/>
                  </a:solidFill>
                  <a:latin typeface="10X10" panose="020D0604000000000000" pitchFamily="50" charset="-127"/>
                  <a:ea typeface="10X10" panose="020D0604000000000000" pitchFamily="50" charset="-127"/>
                </a:rPr>
                <a:t>개 교과목</a:t>
              </a:r>
              <a:r>
                <a:rPr kumimoji="0" lang="en-US" altLang="ko-KR" b="1" spc="200" dirty="0">
                  <a:solidFill>
                    <a:schemeClr val="tx1"/>
                  </a:solidFill>
                  <a:latin typeface="10X10" panose="020D0604000000000000" pitchFamily="50" charset="-127"/>
                  <a:ea typeface="10X10" panose="020D0604000000000000" pitchFamily="50" charset="-127"/>
                </a:rPr>
                <a:t>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300" b="1" spc="200" dirty="0">
                  <a:solidFill>
                    <a:schemeClr val="tx1"/>
                  </a:solidFill>
                  <a:latin typeface="10X10" panose="020D0604000000000000" pitchFamily="50" charset="-127"/>
                  <a:ea typeface="10X10" panose="020D0604000000000000" pitchFamily="50" charset="-127"/>
                </a:rPr>
                <a:t>전략적인재개발론</a:t>
              </a:r>
              <a:r>
                <a:rPr kumimoji="0" lang="en-US" altLang="ko-KR" sz="1300" b="1" spc="200" dirty="0">
                  <a:solidFill>
                    <a:schemeClr val="tx1"/>
                  </a:solidFill>
                  <a:latin typeface="10X10" panose="020D0604000000000000" pitchFamily="50" charset="-127"/>
                  <a:ea typeface="10X10" panose="020D0604000000000000" pitchFamily="50" charset="-127"/>
                </a:rPr>
                <a:t>, </a:t>
              </a:r>
              <a:r>
                <a:rPr kumimoji="0" lang="ko-KR" altLang="en-US" sz="1300" b="1" spc="200" dirty="0">
                  <a:solidFill>
                    <a:schemeClr val="tx1"/>
                  </a:solidFill>
                  <a:latin typeface="10X10" panose="020D0604000000000000" pitchFamily="50" charset="-127"/>
                  <a:ea typeface="10X10" panose="020D0604000000000000" pitchFamily="50" charset="-127"/>
                </a:rPr>
                <a:t>조직이론</a:t>
              </a:r>
              <a:r>
                <a:rPr kumimoji="0" lang="en-US" altLang="ko-KR" sz="1300" b="1" spc="200" dirty="0">
                  <a:solidFill>
                    <a:schemeClr val="tx1"/>
                  </a:solidFill>
                  <a:latin typeface="10X10" panose="020D0604000000000000" pitchFamily="50" charset="-127"/>
                  <a:ea typeface="10X10" panose="020D0604000000000000" pitchFamily="50" charset="-127"/>
                </a:rPr>
                <a:t>,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300" b="1" spc="200" dirty="0" err="1">
                  <a:solidFill>
                    <a:schemeClr val="tx1"/>
                  </a:solidFill>
                  <a:latin typeface="10X10" panose="020D0604000000000000" pitchFamily="50" charset="-127"/>
                  <a:ea typeface="10X10" panose="020D0604000000000000" pitchFamily="50" charset="-127"/>
                </a:rPr>
                <a:t>행정이론</a:t>
              </a:r>
              <a:r>
                <a:rPr kumimoji="0" lang="en-US" altLang="ko-KR" sz="1300" b="1" spc="200" dirty="0">
                  <a:solidFill>
                    <a:schemeClr val="tx1"/>
                  </a:solidFill>
                  <a:latin typeface="10X10" panose="020D0604000000000000" pitchFamily="50" charset="-127"/>
                  <a:ea typeface="10X10" panose="020D0604000000000000" pitchFamily="50" charset="-127"/>
                </a:rPr>
                <a:t>, </a:t>
              </a:r>
              <a:r>
                <a:rPr kumimoji="0" lang="ko-KR" altLang="en-US" sz="1300" b="1" spc="200" dirty="0" err="1">
                  <a:solidFill>
                    <a:schemeClr val="tx1"/>
                  </a:solidFill>
                  <a:latin typeface="10X10" panose="020D0604000000000000" pitchFamily="50" charset="-127"/>
                  <a:ea typeface="10X10" panose="020D0604000000000000" pitchFamily="50" charset="-127"/>
                </a:rPr>
                <a:t>정책이론</a:t>
              </a:r>
              <a:endParaRPr kumimoji="0" lang="en-US" altLang="ko-KR" sz="1300" b="1" spc="200" dirty="0">
                <a:solidFill>
                  <a:schemeClr val="tx1"/>
                </a:solidFill>
                <a:latin typeface="10X10" panose="020D0604000000000000" pitchFamily="50" charset="-127"/>
                <a:ea typeface="10X10" panose="020D0604000000000000" pitchFamily="50" charset="-127"/>
              </a:endParaRPr>
            </a:p>
          </p:txBody>
        </p:sp>
        <p:sp>
          <p:nvSpPr>
            <p:cNvPr id="24" name="한쪽 모서리가 잘린 사각형 23"/>
            <p:cNvSpPr/>
            <p:nvPr/>
          </p:nvSpPr>
          <p:spPr>
            <a:xfrm>
              <a:off x="7108174" y="2356464"/>
              <a:ext cx="687481" cy="3375922"/>
            </a:xfrm>
            <a:prstGeom prst="snip1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b="1" dirty="0">
                  <a:solidFill>
                    <a:schemeClr val="bg1"/>
                  </a:solidFill>
                  <a:latin typeface="10X10" panose="020D0604000000000000" pitchFamily="50" charset="-127"/>
                  <a:ea typeface="10X10" panose="020D0604000000000000" pitchFamily="50" charset="-127"/>
                </a:rPr>
                <a:t>학위  </a:t>
              </a:r>
              <a:endParaRPr kumimoji="0" lang="en-US" altLang="ko-KR" b="1" dirty="0">
                <a:solidFill>
                  <a:schemeClr val="bg1"/>
                </a:solidFill>
                <a:latin typeface="10X10" panose="020D0604000000000000" pitchFamily="50" charset="-127"/>
                <a:ea typeface="10X10" panose="020D0604000000000000" pitchFamily="50" charset="-127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b="1" dirty="0">
                  <a:solidFill>
                    <a:schemeClr val="bg1"/>
                  </a:solidFill>
                  <a:latin typeface="10X10" panose="020D0604000000000000" pitchFamily="50" charset="-127"/>
                  <a:ea typeface="10X10" panose="020D0604000000000000" pitchFamily="50" charset="-127"/>
                </a:rPr>
                <a:t>논문</a:t>
              </a:r>
              <a:endParaRPr kumimoji="0" lang="en-US" altLang="ko-KR" b="1" dirty="0">
                <a:solidFill>
                  <a:schemeClr val="bg1"/>
                </a:solidFill>
                <a:latin typeface="10X10" panose="020D0604000000000000" pitchFamily="50" charset="-127"/>
                <a:ea typeface="10X10" panose="020D0604000000000000" pitchFamily="50" charset="-127"/>
              </a:endParaRPr>
            </a:p>
          </p:txBody>
        </p:sp>
        <p:sp>
          <p:nvSpPr>
            <p:cNvPr id="30" name="한쪽 모서리가 잘린 사각형 29"/>
            <p:cNvSpPr/>
            <p:nvPr/>
          </p:nvSpPr>
          <p:spPr>
            <a:xfrm>
              <a:off x="1732600" y="3149421"/>
              <a:ext cx="3526081" cy="647700"/>
            </a:xfrm>
            <a:prstGeom prst="snip1Rect">
              <a:avLst/>
            </a:prstGeom>
            <a:solidFill>
              <a:srgbClr val="9FD3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600" b="1" spc="200" dirty="0">
                  <a:solidFill>
                    <a:schemeClr val="tx1"/>
                  </a:solidFill>
                  <a:latin typeface="10X10" panose="020D0604000000000000" pitchFamily="50" charset="-127"/>
                  <a:ea typeface="10X10" panose="020D0604000000000000" pitchFamily="50" charset="-127"/>
                </a:rPr>
                <a:t>전공필수 </a:t>
              </a:r>
              <a:r>
                <a:rPr kumimoji="0" lang="en-US" altLang="ko-KR" sz="1600" b="1" spc="200" dirty="0">
                  <a:solidFill>
                    <a:schemeClr val="tx1"/>
                  </a:solidFill>
                  <a:latin typeface="10X10" panose="020D0604000000000000" pitchFamily="50" charset="-127"/>
                  <a:ea typeface="10X10" panose="020D0604000000000000" pitchFamily="50" charset="-127"/>
                </a:rPr>
                <a:t>12</a:t>
              </a:r>
              <a:r>
                <a:rPr kumimoji="0" lang="ko-KR" altLang="en-US" sz="1600" b="1" spc="200" dirty="0">
                  <a:solidFill>
                    <a:schemeClr val="tx1"/>
                  </a:solidFill>
                  <a:latin typeface="10X10" panose="020D0604000000000000" pitchFamily="50" charset="-127"/>
                  <a:ea typeface="10X10" panose="020D0604000000000000" pitchFamily="50" charset="-127"/>
                </a:rPr>
                <a:t>학점 </a:t>
              </a:r>
              <a:r>
                <a:rPr kumimoji="0" lang="en-US" altLang="ko-KR" sz="1600" b="1" spc="200" dirty="0">
                  <a:solidFill>
                    <a:schemeClr val="tx1"/>
                  </a:solidFill>
                  <a:latin typeface="10X10" panose="020D0604000000000000" pitchFamily="50" charset="-127"/>
                  <a:ea typeface="10X10" panose="020D0604000000000000" pitchFamily="50" charset="-127"/>
                </a:rPr>
                <a:t>+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600" b="1" spc="200" dirty="0">
                  <a:solidFill>
                    <a:schemeClr val="tx1"/>
                  </a:solidFill>
                  <a:latin typeface="10X10" panose="020D0604000000000000" pitchFamily="50" charset="-127"/>
                  <a:ea typeface="10X10" panose="020D0604000000000000" pitchFamily="50" charset="-127"/>
                </a:rPr>
                <a:t>전공 선택</a:t>
              </a:r>
              <a:r>
                <a:rPr kumimoji="0" lang="en-US" altLang="ko-KR" sz="1600" b="1" spc="200" dirty="0">
                  <a:solidFill>
                    <a:schemeClr val="tx1"/>
                  </a:solidFill>
                  <a:latin typeface="10X10" panose="020D0604000000000000" pitchFamily="50" charset="-127"/>
                  <a:ea typeface="10X10" panose="020D0604000000000000" pitchFamily="50" charset="-127"/>
                </a:rPr>
                <a:t> 24</a:t>
              </a:r>
              <a:r>
                <a:rPr kumimoji="0" lang="ko-KR" altLang="en-US" sz="1600" b="1" spc="200" dirty="0">
                  <a:solidFill>
                    <a:schemeClr val="tx1"/>
                  </a:solidFill>
                  <a:latin typeface="10X10" panose="020D0604000000000000" pitchFamily="50" charset="-127"/>
                  <a:ea typeface="10X10" panose="020D0604000000000000" pitchFamily="50" charset="-127"/>
                </a:rPr>
                <a:t>학점 </a:t>
              </a:r>
              <a:r>
                <a:rPr kumimoji="0" lang="en-US" altLang="ko-KR" sz="1600" b="1" spc="200" dirty="0">
                  <a:solidFill>
                    <a:srgbClr val="0070C0"/>
                  </a:solidFill>
                  <a:latin typeface="10X10" panose="020D0604000000000000" pitchFamily="50" charset="-127"/>
                  <a:ea typeface="10X10" panose="020D0604000000000000" pitchFamily="50" charset="-127"/>
                </a:rPr>
                <a:t>= </a:t>
              </a:r>
              <a:r>
                <a:rPr kumimoji="0" lang="ko-KR" altLang="en-US" sz="1600" b="1" spc="200" dirty="0">
                  <a:solidFill>
                    <a:srgbClr val="0070C0"/>
                  </a:solidFill>
                  <a:latin typeface="10X10" panose="020D0604000000000000" pitchFamily="50" charset="-127"/>
                  <a:ea typeface="10X10" panose="020D0604000000000000" pitchFamily="50" charset="-127"/>
                </a:rPr>
                <a:t>총 </a:t>
              </a:r>
              <a:r>
                <a:rPr kumimoji="0" lang="en-US" altLang="ko-KR" sz="1600" b="1" spc="200" dirty="0">
                  <a:solidFill>
                    <a:srgbClr val="0070C0"/>
                  </a:solidFill>
                  <a:latin typeface="10X10" panose="020D0604000000000000" pitchFamily="50" charset="-127"/>
                  <a:ea typeface="10X10" panose="020D0604000000000000" pitchFamily="50" charset="-127"/>
                </a:rPr>
                <a:t>36</a:t>
              </a:r>
              <a:r>
                <a:rPr kumimoji="0" lang="ko-KR" altLang="en-US" sz="1600" b="1" spc="200" dirty="0">
                  <a:solidFill>
                    <a:srgbClr val="0070C0"/>
                  </a:solidFill>
                  <a:latin typeface="10X10" panose="020D0604000000000000" pitchFamily="50" charset="-127"/>
                  <a:ea typeface="10X10" panose="020D0604000000000000" pitchFamily="50" charset="-127"/>
                </a:rPr>
                <a:t>학점</a:t>
              </a:r>
            </a:p>
          </p:txBody>
        </p:sp>
        <p:sp>
          <p:nvSpPr>
            <p:cNvPr id="33" name="한쪽 모서리가 잘린 사각형 32"/>
            <p:cNvSpPr/>
            <p:nvPr/>
          </p:nvSpPr>
          <p:spPr>
            <a:xfrm>
              <a:off x="1732602" y="4195719"/>
              <a:ext cx="3526080" cy="1536667"/>
            </a:xfrm>
            <a:prstGeom prst="snip1Rect">
              <a:avLst/>
            </a:prstGeom>
            <a:solidFill>
              <a:srgbClr val="9FD3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600" b="1" spc="200" dirty="0">
                  <a:solidFill>
                    <a:schemeClr val="tx1"/>
                  </a:solidFill>
                  <a:latin typeface="10X10" panose="020D0604000000000000" pitchFamily="50" charset="-127"/>
                  <a:ea typeface="10X10" panose="020D0604000000000000" pitchFamily="50" charset="-127"/>
                </a:rPr>
                <a:t>전공선택 </a:t>
              </a:r>
              <a:r>
                <a:rPr kumimoji="0" lang="en-US" altLang="ko-KR" sz="1600" b="1" spc="200" dirty="0">
                  <a:solidFill>
                    <a:schemeClr val="tx1"/>
                  </a:solidFill>
                  <a:latin typeface="10X10" panose="020D0604000000000000" pitchFamily="50" charset="-127"/>
                  <a:ea typeface="10X10" panose="020D0604000000000000" pitchFamily="50" charset="-127"/>
                </a:rPr>
                <a:t>24</a:t>
              </a:r>
              <a:r>
                <a:rPr kumimoji="0" lang="ko-KR" altLang="en-US" sz="1600" b="1" spc="200" dirty="0">
                  <a:solidFill>
                    <a:schemeClr val="tx1"/>
                  </a:solidFill>
                  <a:latin typeface="10X10" panose="020D0604000000000000" pitchFamily="50" charset="-127"/>
                  <a:ea typeface="10X10" panose="020D0604000000000000" pitchFamily="50" charset="-127"/>
                </a:rPr>
                <a:t>학점 </a:t>
              </a:r>
              <a:r>
                <a:rPr kumimoji="0" lang="en-US" altLang="ko-KR" sz="1600" b="1" spc="200" dirty="0">
                  <a:solidFill>
                    <a:srgbClr val="0070C0"/>
                  </a:solidFill>
                  <a:latin typeface="10X10" panose="020D0604000000000000" pitchFamily="50" charset="-127"/>
                  <a:ea typeface="10X10" panose="020D0604000000000000" pitchFamily="50" charset="-127"/>
                </a:rPr>
                <a:t>= </a:t>
              </a:r>
              <a:r>
                <a:rPr kumimoji="0" lang="ko-KR" altLang="en-US" sz="1600" b="1" spc="200" dirty="0">
                  <a:solidFill>
                    <a:srgbClr val="0070C0"/>
                  </a:solidFill>
                  <a:latin typeface="10X10" panose="020D0604000000000000" pitchFamily="50" charset="-127"/>
                  <a:ea typeface="10X10" panose="020D0604000000000000" pitchFamily="50" charset="-127"/>
                </a:rPr>
                <a:t>총 </a:t>
              </a:r>
              <a:r>
                <a:rPr kumimoji="0" lang="en-US" altLang="ko-KR" sz="1600" b="1" spc="200" dirty="0">
                  <a:solidFill>
                    <a:srgbClr val="0070C0"/>
                  </a:solidFill>
                  <a:latin typeface="10X10" panose="020D0604000000000000" pitchFamily="50" charset="-127"/>
                  <a:ea typeface="10X10" panose="020D0604000000000000" pitchFamily="50" charset="-127"/>
                </a:rPr>
                <a:t>24</a:t>
              </a:r>
              <a:r>
                <a:rPr kumimoji="0" lang="ko-KR" altLang="en-US" sz="1600" b="1" spc="200" dirty="0">
                  <a:solidFill>
                    <a:srgbClr val="0070C0"/>
                  </a:solidFill>
                  <a:latin typeface="10X10" panose="020D0604000000000000" pitchFamily="50" charset="-127"/>
                  <a:ea typeface="10X10" panose="020D0604000000000000" pitchFamily="50" charset="-127"/>
                </a:rPr>
                <a:t>학점</a:t>
              </a:r>
              <a:endParaRPr kumimoji="0" lang="en-US" altLang="ko-KR" sz="1600" b="1" spc="200" dirty="0">
                <a:solidFill>
                  <a:srgbClr val="0070C0"/>
                </a:solidFill>
                <a:latin typeface="10X10" panose="020D0604000000000000" pitchFamily="50" charset="-127"/>
                <a:ea typeface="10X10" panose="020D0604000000000000" pitchFamily="50" charset="-127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1600" b="1" spc="200" dirty="0">
                <a:solidFill>
                  <a:srgbClr val="0070C0"/>
                </a:solidFill>
                <a:latin typeface="10X10" panose="020D0604000000000000" pitchFamily="50" charset="-127"/>
                <a:ea typeface="10X10" panose="020D0604000000000000" pitchFamily="50" charset="-127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600" b="1" spc="200" dirty="0">
                  <a:solidFill>
                    <a:srgbClr val="558ED5"/>
                  </a:solidFill>
                  <a:latin typeface="10X10" panose="020D0604000000000000" pitchFamily="50" charset="-127"/>
                  <a:ea typeface="10X10" panose="020D0604000000000000" pitchFamily="50" charset="-127"/>
                </a:rPr>
                <a:t>*전공선택 과목 중 </a:t>
              </a:r>
              <a:r>
                <a:rPr kumimoji="0" lang="en-US" altLang="ko-KR" sz="1600" b="1" spc="200" dirty="0">
                  <a:solidFill>
                    <a:srgbClr val="558ED5"/>
                  </a:solidFill>
                  <a:latin typeface="10X10" panose="020D0604000000000000" pitchFamily="50" charset="-127"/>
                  <a:ea typeface="10X10" panose="020D0604000000000000" pitchFamily="50" charset="-127"/>
                </a:rPr>
                <a:t>2</a:t>
              </a:r>
              <a:r>
                <a:rPr kumimoji="0" lang="ko-KR" altLang="en-US" sz="1600" b="1" spc="200" dirty="0">
                  <a:solidFill>
                    <a:srgbClr val="558ED5"/>
                  </a:solidFill>
                  <a:latin typeface="10X10" panose="020D0604000000000000" pitchFamily="50" charset="-127"/>
                  <a:ea typeface="10X10" panose="020D0604000000000000" pitchFamily="50" charset="-127"/>
                </a:rPr>
                <a:t>과목</a:t>
              </a:r>
              <a:r>
                <a:rPr kumimoji="0" lang="en-US" altLang="ko-KR" sz="1600" b="1" spc="200" dirty="0">
                  <a:solidFill>
                    <a:srgbClr val="558ED5"/>
                  </a:solidFill>
                  <a:latin typeface="10X10" panose="020D0604000000000000" pitchFamily="50" charset="-127"/>
                  <a:ea typeface="10X10" panose="020D0604000000000000" pitchFamily="50" charset="-127"/>
                </a:rPr>
                <a:t>(6</a:t>
              </a:r>
              <a:r>
                <a:rPr kumimoji="0" lang="ko-KR" altLang="en-US" sz="1600" b="1" spc="200" dirty="0">
                  <a:solidFill>
                    <a:srgbClr val="558ED5"/>
                  </a:solidFill>
                  <a:latin typeface="10X10" panose="020D0604000000000000" pitchFamily="50" charset="-127"/>
                  <a:ea typeface="10X10" panose="020D0604000000000000" pitchFamily="50" charset="-127"/>
                </a:rPr>
                <a:t>학점</a:t>
              </a:r>
              <a:r>
                <a:rPr kumimoji="0" lang="en-US" altLang="ko-KR" sz="1600" b="1" spc="200" dirty="0">
                  <a:solidFill>
                    <a:srgbClr val="558ED5"/>
                  </a:solidFill>
                  <a:latin typeface="10X10" panose="020D0604000000000000" pitchFamily="50" charset="-127"/>
                  <a:ea typeface="10X10" panose="020D0604000000000000" pitchFamily="50" charset="-127"/>
                </a:rPr>
                <a:t>)</a:t>
              </a:r>
              <a:r>
                <a:rPr kumimoji="0" lang="ko-KR" altLang="en-US" sz="1600" b="1" spc="200" dirty="0">
                  <a:solidFill>
                    <a:srgbClr val="558ED5"/>
                  </a:solidFill>
                  <a:latin typeface="10X10" panose="020D0604000000000000" pitchFamily="50" charset="-127"/>
                  <a:ea typeface="10X10" panose="020D0604000000000000" pitchFamily="50" charset="-127"/>
                </a:rPr>
                <a:t>은 선택하여 종합시험 응시  </a:t>
              </a:r>
              <a:r>
                <a:rPr kumimoji="0" lang="en-US" altLang="ko-KR" sz="1600" b="1" spc="200" dirty="0">
                  <a:solidFill>
                    <a:srgbClr val="9FD3E1"/>
                  </a:solidFill>
                  <a:latin typeface="10X10" panose="020D0604000000000000" pitchFamily="50" charset="-127"/>
                  <a:ea typeface="10X10" panose="020D0604000000000000" pitchFamily="50" charset="-127"/>
                </a:rPr>
                <a:t>.</a:t>
              </a:r>
              <a:endParaRPr kumimoji="0" lang="ko-KR" altLang="en-US" sz="1600" b="1" spc="200" dirty="0">
                <a:solidFill>
                  <a:srgbClr val="9FD3E1"/>
                </a:solidFill>
                <a:latin typeface="10X10" panose="020D0604000000000000" pitchFamily="50" charset="-127"/>
                <a:ea typeface="10X10" panose="020D0604000000000000" pitchFamily="50" charset="-127"/>
              </a:endParaRPr>
            </a:p>
          </p:txBody>
        </p:sp>
        <p:sp>
          <p:nvSpPr>
            <p:cNvPr id="19" name="오른쪽 화살표 18"/>
            <p:cNvSpPr/>
            <p:nvPr/>
          </p:nvSpPr>
          <p:spPr>
            <a:xfrm>
              <a:off x="7973220" y="3527761"/>
              <a:ext cx="909942" cy="792089"/>
            </a:xfrm>
            <a:prstGeom prst="rightArrow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10X10" panose="020D0604000000000000" pitchFamily="50" charset="-127"/>
                <a:ea typeface="10X10" panose="020D0604000000000000" pitchFamily="50" charset="-127"/>
              </a:endParaRPr>
            </a:p>
          </p:txBody>
        </p:sp>
        <p:grpSp>
          <p:nvGrpSpPr>
            <p:cNvPr id="10" name="그룹 9"/>
            <p:cNvGrpSpPr/>
            <p:nvPr/>
          </p:nvGrpSpPr>
          <p:grpSpPr>
            <a:xfrm>
              <a:off x="251520" y="3575662"/>
              <a:ext cx="775897" cy="858803"/>
              <a:chOff x="648330" y="3461047"/>
              <a:chExt cx="792261" cy="858803"/>
            </a:xfrm>
          </p:grpSpPr>
          <p:sp>
            <p:nvSpPr>
              <p:cNvPr id="5" name="오른쪽 화살표 4"/>
              <p:cNvSpPr/>
              <p:nvPr/>
            </p:nvSpPr>
            <p:spPr>
              <a:xfrm>
                <a:off x="648825" y="3461047"/>
                <a:ext cx="791766" cy="858803"/>
              </a:xfrm>
              <a:prstGeom prst="rightArrow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10X10" panose="020D0604000000000000" pitchFamily="50" charset="-127"/>
                  <a:ea typeface="10X10" panose="020D0604000000000000" pitchFamily="50" charset="-127"/>
                </a:endParaRPr>
              </a:p>
            </p:txBody>
          </p:sp>
          <p:sp>
            <p:nvSpPr>
              <p:cNvPr id="18450" name="TextBox 34"/>
              <p:cNvSpPr txBox="1">
                <a:spLocks noChangeArrowheads="1"/>
              </p:cNvSpPr>
              <p:nvPr/>
            </p:nvSpPr>
            <p:spPr bwMode="auto">
              <a:xfrm>
                <a:off x="648330" y="3705504"/>
                <a:ext cx="647750" cy="3755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나눔명조" panose="02020603020101020101" pitchFamily="18" charset="-127"/>
                    <a:ea typeface="나눔명조" panose="02020603020101020101" pitchFamily="18" charset="-127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나눔명조" panose="02020603020101020101" pitchFamily="18" charset="-127"/>
                    <a:ea typeface="나눔명조" panose="02020603020101020101" pitchFamily="18" charset="-127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나눔명조" panose="02020603020101020101" pitchFamily="18" charset="-127"/>
                    <a:ea typeface="나눔명조" panose="02020603020101020101" pitchFamily="18" charset="-127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나눔명조" panose="02020603020101020101" pitchFamily="18" charset="-127"/>
                    <a:ea typeface="나눔명조" panose="02020603020101020101" pitchFamily="18" charset="-127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나눔명조" panose="02020603020101020101" pitchFamily="18" charset="-127"/>
                    <a:ea typeface="나눔명조" panose="02020603020101020101" pitchFamily="18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나눔명조" panose="02020603020101020101" pitchFamily="18" charset="-127"/>
                    <a:ea typeface="나눔명조" panose="02020603020101020101" pitchFamily="18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나눔명조" panose="02020603020101020101" pitchFamily="18" charset="-127"/>
                    <a:ea typeface="나눔명조" panose="02020603020101020101" pitchFamily="18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나눔명조" panose="02020603020101020101" pitchFamily="18" charset="-127"/>
                    <a:ea typeface="나눔명조" panose="02020603020101020101" pitchFamily="18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나눔명조" panose="02020603020101020101" pitchFamily="18" charset="-127"/>
                    <a:ea typeface="나눔명조" panose="02020603020101020101" pitchFamily="18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kumimoji="0" lang="ko-KR" altLang="en-US" sz="1800" dirty="0">
                    <a:latin typeface="10X10" panose="020D0604000000000000" pitchFamily="50" charset="-127"/>
                    <a:ea typeface="10X10" panose="020D0604000000000000" pitchFamily="50" charset="-127"/>
                  </a:rPr>
                  <a:t>입학</a:t>
                </a:r>
              </a:p>
            </p:txBody>
          </p:sp>
        </p:grpSp>
        <p:sp>
          <p:nvSpPr>
            <p:cNvPr id="18451" name="TextBox 35"/>
            <p:cNvSpPr txBox="1">
              <a:spLocks noChangeArrowheads="1"/>
            </p:cNvSpPr>
            <p:nvPr/>
          </p:nvSpPr>
          <p:spPr bwMode="auto">
            <a:xfrm>
              <a:off x="7973220" y="3740448"/>
              <a:ext cx="688736" cy="375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ko-KR" altLang="en-US" sz="1800" dirty="0">
                  <a:latin typeface="10X10" panose="020D0604000000000000" pitchFamily="50" charset="-127"/>
                  <a:ea typeface="10X10" panose="020D0604000000000000" pitchFamily="50" charset="-127"/>
                </a:rPr>
                <a:t>졸업</a:t>
              </a:r>
            </a:p>
          </p:txBody>
        </p:sp>
        <p:sp>
          <p:nvSpPr>
            <p:cNvPr id="25" name="한쪽 모서리가 잘린 사각형 24"/>
            <p:cNvSpPr/>
            <p:nvPr/>
          </p:nvSpPr>
          <p:spPr>
            <a:xfrm>
              <a:off x="5364402" y="2357258"/>
              <a:ext cx="458056" cy="3375128"/>
            </a:xfrm>
            <a:prstGeom prst="snip1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eaVert" anchor="ctr"/>
            <a:lstStyle/>
            <a:p>
              <a:pPr algn="ctr" fontAlgn="auto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b="1" dirty="0">
                  <a:solidFill>
                    <a:schemeClr val="tx1"/>
                  </a:solidFill>
                  <a:latin typeface="10X10" panose="020D0604000000000000" pitchFamily="50" charset="-127"/>
                  <a:ea typeface="10X10" panose="020D0604000000000000" pitchFamily="50" charset="-127"/>
                </a:rPr>
                <a:t>외 국 어 </a:t>
              </a:r>
              <a:r>
                <a:rPr kumimoji="0" lang="en-US" altLang="ko-KR" b="1" dirty="0">
                  <a:solidFill>
                    <a:schemeClr val="tx1"/>
                  </a:solidFill>
                  <a:latin typeface="10X10" panose="020D0604000000000000" pitchFamily="50" charset="-127"/>
                  <a:ea typeface="10X10" panose="020D0604000000000000" pitchFamily="50" charset="-127"/>
                </a:rPr>
                <a:t>(</a:t>
              </a:r>
              <a:r>
                <a:rPr kumimoji="0" lang="ko-KR" altLang="en-US" b="1" dirty="0">
                  <a:solidFill>
                    <a:schemeClr val="tx1"/>
                  </a:solidFill>
                  <a:latin typeface="10X10" panose="020D0604000000000000" pitchFamily="50" charset="-127"/>
                  <a:ea typeface="10X10" panose="020D0604000000000000" pitchFamily="50" charset="-127"/>
                </a:rPr>
                <a:t>영 어</a:t>
              </a:r>
              <a:r>
                <a:rPr kumimoji="0" lang="en-US" altLang="ko-KR" b="1" dirty="0">
                  <a:solidFill>
                    <a:schemeClr val="tx1"/>
                  </a:solidFill>
                  <a:latin typeface="10X10" panose="020D0604000000000000" pitchFamily="50" charset="-127"/>
                  <a:ea typeface="10X10" panose="020D0604000000000000" pitchFamily="50" charset="-127"/>
                </a:rPr>
                <a:t>) </a:t>
              </a:r>
              <a:r>
                <a:rPr kumimoji="0" lang="ko-KR" altLang="en-US" b="1" dirty="0">
                  <a:solidFill>
                    <a:schemeClr val="tx1"/>
                  </a:solidFill>
                  <a:latin typeface="10X10" panose="020D0604000000000000" pitchFamily="50" charset="-127"/>
                  <a:ea typeface="10X10" panose="020D0604000000000000" pitchFamily="50" charset="-127"/>
                </a:rPr>
                <a:t>시험</a:t>
              </a:r>
              <a:endParaRPr kumimoji="0" lang="en-US" altLang="ko-KR" b="1" dirty="0">
                <a:solidFill>
                  <a:schemeClr val="tx1"/>
                </a:solidFill>
                <a:latin typeface="10X10" panose="020D0604000000000000" pitchFamily="50" charset="-127"/>
                <a:ea typeface="10X10" panose="020D0604000000000000" pitchFamily="50" charset="-127"/>
              </a:endParaRPr>
            </a:p>
          </p:txBody>
        </p:sp>
        <p:sp>
          <p:nvSpPr>
            <p:cNvPr id="18453" name="TextBox 8"/>
            <p:cNvSpPr txBox="1">
              <a:spLocks noChangeArrowheads="1"/>
            </p:cNvSpPr>
            <p:nvPr/>
          </p:nvSpPr>
          <p:spPr bwMode="auto">
            <a:xfrm>
              <a:off x="2895428" y="1884458"/>
              <a:ext cx="917850" cy="375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 dirty="0">
                  <a:latin typeface="10X10" panose="020D0604000000000000" pitchFamily="50" charset="-127"/>
                  <a:ea typeface="10X10" panose="020D0604000000000000" pitchFamily="50" charset="-127"/>
                </a:rPr>
                <a:t>1-4</a:t>
              </a:r>
              <a:r>
                <a:rPr lang="ko-KR" altLang="en-US" sz="1800" dirty="0">
                  <a:latin typeface="10X10" panose="020D0604000000000000" pitchFamily="50" charset="-127"/>
                  <a:ea typeface="10X10" panose="020D0604000000000000" pitchFamily="50" charset="-127"/>
                </a:rPr>
                <a:t>학기</a:t>
              </a:r>
            </a:p>
          </p:txBody>
        </p:sp>
        <p:sp>
          <p:nvSpPr>
            <p:cNvPr id="18454" name="TextBox 25"/>
            <p:cNvSpPr txBox="1">
              <a:spLocks noChangeArrowheads="1"/>
            </p:cNvSpPr>
            <p:nvPr/>
          </p:nvSpPr>
          <p:spPr bwMode="auto">
            <a:xfrm>
              <a:off x="6282472" y="1571831"/>
              <a:ext cx="717691" cy="375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 dirty="0">
                  <a:latin typeface="10X10" panose="020D0604000000000000" pitchFamily="50" charset="-127"/>
                  <a:ea typeface="10X10" panose="020D0604000000000000" pitchFamily="50" charset="-127"/>
                </a:rPr>
                <a:t>5</a:t>
              </a:r>
              <a:r>
                <a:rPr lang="ko-KR" altLang="en-US" sz="1800" dirty="0">
                  <a:latin typeface="10X10" panose="020D0604000000000000" pitchFamily="50" charset="-127"/>
                  <a:ea typeface="10X10" panose="020D0604000000000000" pitchFamily="50" charset="-127"/>
                </a:rPr>
                <a:t>학기</a:t>
              </a:r>
            </a:p>
          </p:txBody>
        </p:sp>
        <p:cxnSp>
          <p:nvCxnSpPr>
            <p:cNvPr id="21" name="직선 연결선 20"/>
            <p:cNvCxnSpPr/>
            <p:nvPr/>
          </p:nvCxnSpPr>
          <p:spPr>
            <a:xfrm>
              <a:off x="1732602" y="2068333"/>
              <a:ext cx="1039198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/>
            <p:cNvCxnSpPr/>
            <p:nvPr/>
          </p:nvCxnSpPr>
          <p:spPr>
            <a:xfrm>
              <a:off x="3995936" y="2068333"/>
              <a:ext cx="1255748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한쪽 모서리가 잘린 사각형 26"/>
            <p:cNvSpPr/>
            <p:nvPr/>
          </p:nvSpPr>
          <p:spPr>
            <a:xfrm>
              <a:off x="6000022" y="2357258"/>
              <a:ext cx="447821" cy="3375128"/>
            </a:xfrm>
            <a:prstGeom prst="snip1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eaVert" anchor="ctr"/>
            <a:lstStyle/>
            <a:p>
              <a:pPr algn="ctr" fontAlgn="auto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b="1" dirty="0">
                  <a:solidFill>
                    <a:schemeClr val="tx1"/>
                  </a:solidFill>
                  <a:latin typeface="10X10" panose="020D0604000000000000" pitchFamily="50" charset="-127"/>
                  <a:ea typeface="10X10" panose="020D0604000000000000" pitchFamily="50" charset="-127"/>
                </a:rPr>
                <a:t>종 합 시험</a:t>
              </a:r>
              <a:endParaRPr kumimoji="0" lang="en-US" altLang="ko-KR" b="1" dirty="0">
                <a:solidFill>
                  <a:schemeClr val="tx1"/>
                </a:solidFill>
                <a:latin typeface="10X10" panose="020D0604000000000000" pitchFamily="50" charset="-127"/>
                <a:ea typeface="10X10" panose="020D0604000000000000" pitchFamily="50" charset="-127"/>
              </a:endParaRPr>
            </a:p>
          </p:txBody>
        </p:sp>
        <p:sp>
          <p:nvSpPr>
            <p:cNvPr id="36" name="한쪽 모서리가 잘린 사각형 35"/>
            <p:cNvSpPr/>
            <p:nvPr/>
          </p:nvSpPr>
          <p:spPr>
            <a:xfrm>
              <a:off x="1193522" y="2356464"/>
              <a:ext cx="433358" cy="1440657"/>
            </a:xfrm>
            <a:prstGeom prst="snip1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6350"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b="1" dirty="0">
                  <a:solidFill>
                    <a:schemeClr val="tx1"/>
                  </a:solidFill>
                  <a:latin typeface="10X10" panose="020D0604000000000000" pitchFamily="50" charset="-127"/>
                  <a:ea typeface="10X10" panose="020D0604000000000000" pitchFamily="50" charset="-127"/>
                </a:rPr>
                <a:t>박사</a:t>
              </a:r>
              <a:endParaRPr kumimoji="0" lang="en-US" altLang="ko-KR" b="1" dirty="0">
                <a:solidFill>
                  <a:schemeClr val="tx1"/>
                </a:solidFill>
                <a:latin typeface="10X10" panose="020D0604000000000000" pitchFamily="50" charset="-127"/>
                <a:ea typeface="10X10" panose="020D0604000000000000" pitchFamily="50" charset="-127"/>
              </a:endParaRPr>
            </a:p>
          </p:txBody>
        </p:sp>
        <p:sp>
          <p:nvSpPr>
            <p:cNvPr id="37" name="한쪽 모서리가 잘린 사각형 36"/>
            <p:cNvSpPr/>
            <p:nvPr/>
          </p:nvSpPr>
          <p:spPr>
            <a:xfrm>
              <a:off x="1199501" y="4221088"/>
              <a:ext cx="433358" cy="1511298"/>
            </a:xfrm>
            <a:prstGeom prst="snip1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6350"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b="1" dirty="0">
                  <a:solidFill>
                    <a:schemeClr val="tx1"/>
                  </a:solidFill>
                  <a:latin typeface="10X10" panose="020D0604000000000000" pitchFamily="50" charset="-127"/>
                  <a:ea typeface="10X10" panose="020D0604000000000000" pitchFamily="50" charset="-127"/>
                </a:rPr>
                <a:t>석사</a:t>
              </a:r>
              <a:endParaRPr kumimoji="0" lang="en-US" altLang="ko-KR" b="1" dirty="0">
                <a:solidFill>
                  <a:schemeClr val="tx1"/>
                </a:solidFill>
                <a:latin typeface="10X10" panose="020D0604000000000000" pitchFamily="50" charset="-127"/>
                <a:ea typeface="10X10" panose="020D0604000000000000" pitchFamily="50" charset="-127"/>
              </a:endParaRPr>
            </a:p>
          </p:txBody>
        </p:sp>
        <p:cxnSp>
          <p:nvCxnSpPr>
            <p:cNvPr id="38" name="직선 연결선 37"/>
            <p:cNvCxnSpPr/>
            <p:nvPr/>
          </p:nvCxnSpPr>
          <p:spPr>
            <a:xfrm>
              <a:off x="1732601" y="4005064"/>
              <a:ext cx="35260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한쪽 모서리가 잘린 사각형 27"/>
            <p:cNvSpPr/>
            <p:nvPr/>
          </p:nvSpPr>
          <p:spPr>
            <a:xfrm>
              <a:off x="6554098" y="2357258"/>
              <a:ext cx="447821" cy="1439863"/>
            </a:xfrm>
            <a:prstGeom prst="snip1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eaVert" anchor="ctr"/>
            <a:lstStyle/>
            <a:p>
              <a:pPr algn="ctr" fontAlgn="auto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b="1" dirty="0">
                  <a:solidFill>
                    <a:schemeClr val="tx1"/>
                  </a:solidFill>
                  <a:latin typeface="10X10" panose="020D0604000000000000" pitchFamily="50" charset="-127"/>
                  <a:ea typeface="10X10" panose="020D0604000000000000" pitchFamily="50" charset="-127"/>
                </a:rPr>
                <a:t>학 술 지</a:t>
              </a:r>
              <a:endParaRPr kumimoji="0" lang="en-US" altLang="ko-KR" b="1" dirty="0">
                <a:solidFill>
                  <a:schemeClr val="tx1"/>
                </a:solidFill>
                <a:latin typeface="10X10" panose="020D0604000000000000" pitchFamily="50" charset="-127"/>
                <a:ea typeface="10X10" panose="020D0604000000000000" pitchFamily="50" charset="-127"/>
              </a:endParaRPr>
            </a:p>
          </p:txBody>
        </p:sp>
        <p:sp>
          <p:nvSpPr>
            <p:cNvPr id="31" name="TextBox 25"/>
            <p:cNvSpPr txBox="1">
              <a:spLocks noChangeArrowheads="1"/>
            </p:cNvSpPr>
            <p:nvPr/>
          </p:nvSpPr>
          <p:spPr bwMode="auto">
            <a:xfrm>
              <a:off x="5718227" y="1874975"/>
              <a:ext cx="1851394" cy="344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1600" dirty="0">
                  <a:latin typeface="10X10" panose="020D0604000000000000" pitchFamily="50" charset="-127"/>
                  <a:ea typeface="10X10" panose="020D0604000000000000" pitchFamily="50" charset="-127"/>
                </a:rPr>
                <a:t>논문 제출 자격 요건</a:t>
              </a:r>
              <a:endParaRPr lang="ko-KR" altLang="en-US" sz="2000" dirty="0">
                <a:latin typeface="10X10" panose="020D0604000000000000" pitchFamily="50" charset="-127"/>
                <a:ea typeface="10X10" panose="020D0604000000000000" pitchFamily="50" charset="-127"/>
              </a:endParaRPr>
            </a:p>
          </p:txBody>
        </p:sp>
      </p:grpSp>
      <p:sp>
        <p:nvSpPr>
          <p:cNvPr id="3" name="직사각형 2">
            <a:extLst>
              <a:ext uri="{FF2B5EF4-FFF2-40B4-BE49-F238E27FC236}">
                <a16:creationId xmlns:a16="http://schemas.microsoft.com/office/drawing/2014/main" id="{16E490D6-4C06-489B-97A1-E7DAC565A1BF}"/>
              </a:ext>
            </a:extLst>
          </p:cNvPr>
          <p:cNvSpPr/>
          <p:nvPr/>
        </p:nvSpPr>
        <p:spPr>
          <a:xfrm>
            <a:off x="660469" y="6023029"/>
            <a:ext cx="8046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10X10" panose="020B0600000101010101" charset="-127"/>
                <a:ea typeface="10X10" panose="020B0600000101010101" charset="-127"/>
              </a:rPr>
              <a:t>학술지</a:t>
            </a:r>
            <a:r>
              <a:rPr lang="en-US" altLang="ko-KR" sz="1200" dirty="0">
                <a:latin typeface="10X10" panose="020B0600000101010101" charset="-127"/>
                <a:ea typeface="10X10" panose="020B0600000101010101" charset="-127"/>
              </a:rPr>
              <a:t>: </a:t>
            </a:r>
            <a:r>
              <a:rPr lang="ko-KR" altLang="en-US" sz="1200" dirty="0">
                <a:latin typeface="10X10" panose="020B0600000101010101" charset="-127"/>
                <a:ea typeface="10X10" panose="020B0600000101010101" charset="-127"/>
              </a:rPr>
              <a:t>한국연구재단 등재</a:t>
            </a:r>
            <a:r>
              <a:rPr lang="en-US" altLang="ko-KR" sz="1200" dirty="0">
                <a:latin typeface="10X10" panose="020B0600000101010101" charset="-127"/>
                <a:ea typeface="10X10" panose="020B0600000101010101" charset="-127"/>
              </a:rPr>
              <a:t>(</a:t>
            </a:r>
            <a:r>
              <a:rPr lang="ko-KR" altLang="en-US" sz="1200" dirty="0">
                <a:latin typeface="10X10" panose="020B0600000101010101" charset="-127"/>
                <a:ea typeface="10X10" panose="020B0600000101010101" charset="-127"/>
              </a:rPr>
              <a:t>후보</a:t>
            </a:r>
            <a:r>
              <a:rPr lang="en-US" altLang="ko-KR" sz="1200" dirty="0">
                <a:latin typeface="10X10" panose="020B0600000101010101" charset="-127"/>
                <a:ea typeface="10X10" panose="020B0600000101010101" charset="-127"/>
              </a:rPr>
              <a:t>)</a:t>
            </a:r>
            <a:r>
              <a:rPr lang="ko-KR" altLang="en-US" sz="1200" dirty="0">
                <a:latin typeface="10X10" panose="020B0600000101010101" charset="-127"/>
                <a:ea typeface="10X10" panose="020B0600000101010101" charset="-127"/>
              </a:rPr>
              <a:t>지 이상의 학술지</a:t>
            </a:r>
            <a:r>
              <a:rPr lang="en-US" altLang="ko-KR" sz="1200" dirty="0">
                <a:latin typeface="10X10" panose="020B0600000101010101" charset="-127"/>
                <a:ea typeface="10X10" panose="020B0600000101010101" charset="-127"/>
              </a:rPr>
              <a:t>-</a:t>
            </a:r>
            <a:r>
              <a:rPr lang="ko-KR" altLang="en-US" sz="1200" dirty="0">
                <a:latin typeface="10X10" panose="020B0600000101010101" charset="-127"/>
                <a:ea typeface="10X10" panose="020B0600000101010101" charset="-127"/>
              </a:rPr>
              <a:t>주저자 논문 </a:t>
            </a:r>
            <a:r>
              <a:rPr lang="en-US" altLang="ko-KR" sz="1200" dirty="0">
                <a:latin typeface="10X10" panose="020B0600000101010101" charset="-127"/>
                <a:ea typeface="10X10" panose="020B0600000101010101" charset="-127"/>
              </a:rPr>
              <a:t>1</a:t>
            </a:r>
            <a:r>
              <a:rPr lang="ko-KR" altLang="en-US" sz="1200" dirty="0">
                <a:latin typeface="10X10" panose="020B0600000101010101" charset="-127"/>
                <a:ea typeface="10X10" panose="020B0600000101010101" charset="-127"/>
              </a:rPr>
              <a:t>편 이상</a:t>
            </a:r>
            <a:endParaRPr lang="en-US" altLang="ko-KR" sz="1200" dirty="0">
              <a:latin typeface="10X10" panose="020B0600000101010101" charset="-127"/>
              <a:ea typeface="10X10" panose="020B0600000101010101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10X10" panose="020B0600000101010101" charset="-127"/>
                <a:ea typeface="10X10" panose="020B0600000101010101" charset="-127"/>
              </a:rPr>
              <a:t>총 평점평균 </a:t>
            </a:r>
            <a:r>
              <a:rPr lang="en-US" altLang="ko-KR" sz="1200" dirty="0">
                <a:latin typeface="10X10" panose="020B0600000101010101" charset="-127"/>
                <a:ea typeface="10X10" panose="020B0600000101010101" charset="-127"/>
              </a:rPr>
              <a:t>B0(3.0/4.3) </a:t>
            </a:r>
            <a:r>
              <a:rPr lang="ko-KR" altLang="en-US" sz="1200" dirty="0">
                <a:latin typeface="10X10" panose="020B0600000101010101" charset="-127"/>
                <a:ea typeface="10X10" panose="020B0600000101010101" charset="-127"/>
              </a:rPr>
              <a:t>이상</a:t>
            </a:r>
            <a:endParaRPr lang="en-US" altLang="ko-KR" sz="1200" dirty="0">
              <a:latin typeface="10X10" panose="020B0600000101010101" charset="-127"/>
              <a:ea typeface="10X10" panose="020B0600000101010101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10X10" panose="020B0600000101010101" charset="-127"/>
                <a:ea typeface="10X10" panose="020B0600000101010101" charset="-127"/>
              </a:rPr>
              <a:t>석</a:t>
            </a:r>
            <a:r>
              <a:rPr lang="en-US" altLang="ko-KR" sz="1200" dirty="0">
                <a:latin typeface="10X10" panose="020B0600000101010101" charset="-127"/>
                <a:ea typeface="10X10" panose="020B0600000101010101" charset="-127"/>
              </a:rPr>
              <a:t>·</a:t>
            </a:r>
            <a:r>
              <a:rPr lang="ko-KR" altLang="en-US" sz="1200" dirty="0">
                <a:latin typeface="10X10" panose="020B0600000101010101" charset="-127"/>
                <a:ea typeface="10X10" panose="020B0600000101010101" charset="-127"/>
              </a:rPr>
              <a:t>박사 통합과정은 </a:t>
            </a:r>
            <a:r>
              <a:rPr lang="en-US" altLang="ko-KR" sz="1200" dirty="0">
                <a:latin typeface="10X10" panose="020B0600000101010101" charset="-127"/>
                <a:ea typeface="10X10" panose="020B0600000101010101" charset="-127"/>
              </a:rPr>
              <a:t>6~8</a:t>
            </a:r>
            <a:r>
              <a:rPr lang="ko-KR" altLang="en-US" sz="1200" dirty="0">
                <a:latin typeface="10X10" panose="020B0600000101010101" charset="-127"/>
                <a:ea typeface="10X10" panose="020B0600000101010101" charset="-127"/>
              </a:rPr>
              <a:t>학기 내 </a:t>
            </a:r>
            <a:r>
              <a:rPr lang="en-US" altLang="ko-KR" sz="1200" dirty="0">
                <a:latin typeface="10X10" panose="020B0600000101010101" charset="-127"/>
                <a:ea typeface="10X10" panose="020B0600000101010101" charset="-127"/>
              </a:rPr>
              <a:t>54</a:t>
            </a:r>
            <a:r>
              <a:rPr lang="ko-KR" altLang="en-US" sz="1200" dirty="0">
                <a:latin typeface="10X10" panose="020B0600000101010101" charset="-127"/>
                <a:ea typeface="10X10" panose="020B0600000101010101" charset="-127"/>
              </a:rPr>
              <a:t>학점 이상 이수</a:t>
            </a:r>
          </a:p>
        </p:txBody>
      </p:sp>
      <p:sp>
        <p:nvSpPr>
          <p:cNvPr id="29" name="TextBox 8">
            <a:extLst>
              <a:ext uri="{FF2B5EF4-FFF2-40B4-BE49-F238E27FC236}">
                <a16:creationId xmlns:a16="http://schemas.microsoft.com/office/drawing/2014/main" id="{AF3A5BE0-A79F-4D8A-89A4-B8C5DAECC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454" y="5546938"/>
            <a:ext cx="9124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dirty="0">
                <a:latin typeface="10X10" panose="020D0604000000000000" pitchFamily="50" charset="-127"/>
                <a:ea typeface="10X10" panose="020D0604000000000000" pitchFamily="50" charset="-127"/>
              </a:rPr>
              <a:t>1-3</a:t>
            </a:r>
            <a:r>
              <a:rPr lang="ko-KR" altLang="en-US" sz="1800" dirty="0">
                <a:latin typeface="10X10" panose="020D0604000000000000" pitchFamily="50" charset="-127"/>
                <a:ea typeface="10X10" panose="020D0604000000000000" pitchFamily="50" charset="-127"/>
              </a:rPr>
              <a:t>학기</a:t>
            </a:r>
          </a:p>
        </p:txBody>
      </p:sp>
      <p:sp>
        <p:nvSpPr>
          <p:cNvPr id="32" name="TextBox 25">
            <a:extLst>
              <a:ext uri="{FF2B5EF4-FFF2-40B4-BE49-F238E27FC236}">
                <a16:creationId xmlns:a16="http://schemas.microsoft.com/office/drawing/2014/main" id="{3ED4D157-C407-4EF5-B523-009626590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1536" y="5592328"/>
            <a:ext cx="7312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dirty="0">
                <a:latin typeface="10X10" panose="020D0604000000000000" pitchFamily="50" charset="-127"/>
                <a:ea typeface="10X10" panose="020D0604000000000000" pitchFamily="50" charset="-127"/>
              </a:rPr>
              <a:t>4</a:t>
            </a:r>
            <a:r>
              <a:rPr lang="ko-KR" altLang="en-US" sz="1800" dirty="0">
                <a:latin typeface="10X10" panose="020D0604000000000000" pitchFamily="50" charset="-127"/>
                <a:ea typeface="10X10" panose="020D0604000000000000" pitchFamily="50" charset="-127"/>
              </a:rPr>
              <a:t>학기</a:t>
            </a:r>
          </a:p>
        </p:txBody>
      </p: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C5979036-D467-4DD6-9B6F-E062281CE150}"/>
              </a:ext>
            </a:extLst>
          </p:cNvPr>
          <p:cNvCxnSpPr/>
          <p:nvPr/>
        </p:nvCxnSpPr>
        <p:spPr>
          <a:xfrm>
            <a:off x="1757373" y="5727745"/>
            <a:ext cx="104032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>
            <a:extLst>
              <a:ext uri="{FF2B5EF4-FFF2-40B4-BE49-F238E27FC236}">
                <a16:creationId xmlns:a16="http://schemas.microsoft.com/office/drawing/2014/main" id="{3357C55B-1503-462D-AAC9-1E583293662A}"/>
              </a:ext>
            </a:extLst>
          </p:cNvPr>
          <p:cNvCxnSpPr/>
          <p:nvPr/>
        </p:nvCxnSpPr>
        <p:spPr>
          <a:xfrm>
            <a:off x="4023150" y="5727745"/>
            <a:ext cx="125710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84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23850" y="333375"/>
            <a:ext cx="8496300" cy="1008063"/>
          </a:xfrm>
          <a:prstGeom prst="rect">
            <a:avLst/>
          </a:prstGeom>
          <a:solidFill>
            <a:srgbClr val="0D2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chemeClr val="accent2">
                  <a:lumMod val="75000"/>
                </a:schemeClr>
              </a:solidFill>
              <a:latin typeface="10X10" panose="020D0604000000000000" pitchFamily="50" charset="-127"/>
              <a:ea typeface="10X10" panose="020D0604000000000000" pitchFamily="50" charset="-127"/>
            </a:endParaRPr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357188" y="371475"/>
            <a:ext cx="8391525" cy="969963"/>
          </a:xfrm>
        </p:spPr>
        <p:txBody>
          <a:bodyPr rtlCol="0" anchor="t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3000" b="1" spc="-150" dirty="0">
                <a:solidFill>
                  <a:schemeClr val="bg1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교과목</a:t>
            </a:r>
            <a:r>
              <a:rPr lang="en-US" altLang="ko-KR" sz="3000" b="1" spc="-150" dirty="0">
                <a:solidFill>
                  <a:schemeClr val="bg1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(</a:t>
            </a:r>
            <a:r>
              <a:rPr lang="ko-KR" altLang="en-US" sz="3000" b="1" spc="-150" dirty="0">
                <a:solidFill>
                  <a:schemeClr val="bg1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전공필수</a:t>
            </a:r>
            <a:r>
              <a:rPr lang="en-US" altLang="ko-KR" sz="3000" b="1" spc="-150" dirty="0">
                <a:solidFill>
                  <a:schemeClr val="bg1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)</a:t>
            </a:r>
            <a:endParaRPr lang="ko-KR" altLang="en-US" sz="3000" b="1" spc="-150" dirty="0">
              <a:solidFill>
                <a:schemeClr val="bg1"/>
              </a:solidFill>
              <a:latin typeface="10X10" panose="020D0604000000000000" pitchFamily="50" charset="-127"/>
              <a:ea typeface="10X10" panose="020D0604000000000000" pitchFamily="50" charset="-127"/>
            </a:endParaRP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8D657015-8C2D-4A5A-BE23-7BA02FE253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838064"/>
              </p:ext>
            </p:extLst>
          </p:nvPr>
        </p:nvGraphicFramePr>
        <p:xfrm>
          <a:off x="357188" y="1818305"/>
          <a:ext cx="8353177" cy="372611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05836">
                  <a:extLst>
                    <a:ext uri="{9D8B030D-6E8A-4147-A177-3AD203B41FA5}">
                      <a16:colId xmlns:a16="http://schemas.microsoft.com/office/drawing/2014/main" val="2365561530"/>
                    </a:ext>
                  </a:extLst>
                </a:gridCol>
                <a:gridCol w="6347341">
                  <a:extLst>
                    <a:ext uri="{9D8B030D-6E8A-4147-A177-3AD203B41FA5}">
                      <a16:colId xmlns:a16="http://schemas.microsoft.com/office/drawing/2014/main" val="2384945259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10X10" panose="020B0600000101010101" charset="-127"/>
                          <a:ea typeface="10X10" panose="020B0600000101010101" charset="-127"/>
                        </a:rPr>
                        <a:t>과목명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10X10" panose="020B0600000101010101" charset="-127"/>
                          <a:ea typeface="10X10" panose="020B0600000101010101" charset="-127"/>
                        </a:rPr>
                        <a:t>내용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9347947"/>
                  </a:ext>
                </a:extLst>
              </a:tr>
              <a:tr h="82351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정책이론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정책학 연구에서 필요로 하는 제반 이론들을 정책과정의 관점에서 체계적으로 연구하고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이를 토대로 실제의 정책 현상을 조사 분석할 수 있는 능력을 배양한다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71667992"/>
                  </a:ext>
                </a:extLst>
              </a:tr>
              <a:tr h="82351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조직이론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현대조직에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 관한 이론과 원리를 조직환경과 연계하여 연구하고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이를 토대로 현실 사회의 행정 조직을 이행하고 분석하는 능력을 배양한다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16388737"/>
                  </a:ext>
                </a:extLst>
              </a:tr>
              <a:tr h="82351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행정이론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행정학의 주요 이론을 소개하며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행정현상을 탐구하여 조사 분석하는데 필요한 이론적 분석틀을 설립하는 것을 목표로 한다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10X10" panose="020B0600000101010101" charset="-127"/>
                        <a:ea typeface="10X10" panose="020B0600000101010101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0035177"/>
                  </a:ext>
                </a:extLst>
              </a:tr>
              <a:tr h="82351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전략적인재개발론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이 과목을 통하여 기본적인 글로벌인재정책이론들을 이해하고 조직이 필요로 하는 인력을 조달 및 유지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개발하여 이를 활용한 전략적인 글로벌인재정책방안을 탐색해보고자 한다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주요 내용으로는 인력계획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직무분석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인사고과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선발 및 이동배치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훈련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/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개발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,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임금관리 등을 다룬다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10X10" panose="020B0600000101010101" charset="-127"/>
                          <a:ea typeface="10X10" panose="020B0600000101010101" charset="-127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48847424"/>
                  </a:ext>
                </a:extLst>
              </a:tr>
            </a:tbl>
          </a:graphicData>
        </a:graphic>
      </p:graphicFrame>
      <p:sp>
        <p:nvSpPr>
          <p:cNvPr id="2" name="직사각형 1">
            <a:extLst>
              <a:ext uri="{FF2B5EF4-FFF2-40B4-BE49-F238E27FC236}">
                <a16:creationId xmlns:a16="http://schemas.microsoft.com/office/drawing/2014/main" id="{306973A1-BC89-40E1-9814-425F0B7576E9}"/>
              </a:ext>
            </a:extLst>
          </p:cNvPr>
          <p:cNvSpPr/>
          <p:nvPr/>
        </p:nvSpPr>
        <p:spPr>
          <a:xfrm>
            <a:off x="467544" y="5670883"/>
            <a:ext cx="32063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400" dirty="0">
                <a:latin typeface="10X10" panose="020B0600000101010101" charset="-127"/>
                <a:ea typeface="10X10" panose="020B0600000101010101" charset="-127"/>
              </a:rPr>
              <a:t>연구윤리 및 논문작성법</a:t>
            </a:r>
            <a:r>
              <a:rPr lang="en-US" altLang="ko-KR" sz="1400" dirty="0">
                <a:latin typeface="10X10" panose="020B0600000101010101" charset="-127"/>
                <a:ea typeface="10X10" panose="020B0600000101010101" charset="-127"/>
              </a:rPr>
              <a:t>(P/F) </a:t>
            </a:r>
            <a:r>
              <a:rPr lang="ko-KR" altLang="en-US" sz="1400" dirty="0">
                <a:latin typeface="10X10" panose="020B0600000101010101" charset="-127"/>
                <a:ea typeface="10X10" panose="020B0600000101010101" charset="-127"/>
              </a:rPr>
              <a:t>필수 이수</a:t>
            </a:r>
            <a:endParaRPr lang="en-US" altLang="ko-KR" sz="1400" dirty="0">
              <a:latin typeface="10X10" panose="020B0600000101010101" charset="-127"/>
              <a:ea typeface="10X10" panose="020B0600000101010101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7896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23850" y="333375"/>
            <a:ext cx="8496300" cy="1008063"/>
          </a:xfrm>
          <a:prstGeom prst="rect">
            <a:avLst/>
          </a:prstGeom>
          <a:solidFill>
            <a:srgbClr val="0D2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chemeClr val="accent2">
                  <a:lumMod val="75000"/>
                </a:schemeClr>
              </a:solidFill>
              <a:latin typeface="10X10" panose="020D0604000000000000" pitchFamily="50" charset="-127"/>
              <a:ea typeface="10X10" panose="020D0604000000000000" pitchFamily="50" charset="-127"/>
            </a:endParaRPr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357188" y="371475"/>
            <a:ext cx="8391525" cy="969963"/>
          </a:xfrm>
        </p:spPr>
        <p:txBody>
          <a:bodyPr rtlCol="0" anchor="t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3000" b="1" spc="-150" dirty="0">
                <a:solidFill>
                  <a:schemeClr val="bg1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장학제도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323850" y="1916832"/>
            <a:ext cx="8568629" cy="3893374"/>
            <a:chOff x="611061" y="1390364"/>
            <a:chExt cx="8547057" cy="4659170"/>
          </a:xfrm>
        </p:grpSpPr>
        <p:sp>
          <p:nvSpPr>
            <p:cNvPr id="9" name="직사각형 17"/>
            <p:cNvSpPr>
              <a:spLocks noChangeArrowheads="1"/>
            </p:cNvSpPr>
            <p:nvPr/>
          </p:nvSpPr>
          <p:spPr bwMode="auto">
            <a:xfrm>
              <a:off x="611061" y="1390364"/>
              <a:ext cx="8547057" cy="4659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9pPr>
            </a:lstStyle>
            <a:p>
              <a:pPr marL="285750" indent="-285750" eaLnBrk="1" hangingPunct="1">
                <a:spcBef>
                  <a:spcPct val="0"/>
                </a:spcBef>
                <a:buFont typeface="Wingdings" panose="05000000000000000000" pitchFamily="2" charset="2"/>
                <a:buChar char="ü"/>
              </a:pPr>
              <a:r>
                <a:rPr kumimoji="0" lang="ko-KR" altLang="en-US" sz="1900" dirty="0">
                  <a:latin typeface="10X10" panose="020D0604000000000000" pitchFamily="50" charset="-127"/>
                  <a:ea typeface="10X10" panose="020D0604000000000000" pitchFamily="50" charset="-127"/>
                </a:rPr>
                <a:t>명재대학원 장학금</a:t>
              </a:r>
              <a:endParaRPr kumimoji="0" lang="en-US" altLang="ko-KR" sz="1900" dirty="0">
                <a:latin typeface="10X10" panose="020D0604000000000000" pitchFamily="50" charset="-127"/>
                <a:ea typeface="10X10" panose="020D0604000000000000" pitchFamily="50" charset="-127"/>
              </a:endParaRPr>
            </a:p>
            <a:p>
              <a:pPr marL="285750" indent="-285750" eaLnBrk="1" hangingPunct="1">
                <a:spcBef>
                  <a:spcPct val="0"/>
                </a:spcBef>
                <a:buFont typeface="Wingdings" panose="05000000000000000000" pitchFamily="2" charset="2"/>
                <a:buChar char="ü"/>
              </a:pPr>
              <a:endParaRPr kumimoji="0" lang="en-US" altLang="ko-KR" sz="1900" dirty="0">
                <a:latin typeface="10X10" panose="020D0604000000000000" pitchFamily="50" charset="-127"/>
                <a:ea typeface="10X10" panose="020D0604000000000000" pitchFamily="50" charset="-127"/>
              </a:endParaRPr>
            </a:p>
            <a:p>
              <a:pPr marL="285750" indent="-285750" eaLnBrk="1" hangingPunct="1">
                <a:spcBef>
                  <a:spcPct val="0"/>
                </a:spcBef>
                <a:buFont typeface="Wingdings" panose="05000000000000000000" pitchFamily="2" charset="2"/>
                <a:buChar char="ü"/>
              </a:pPr>
              <a:r>
                <a:rPr kumimoji="0" lang="ko-KR" altLang="en-US" sz="1900" dirty="0">
                  <a:latin typeface="10X10" panose="020D0604000000000000" pitchFamily="50" charset="-127"/>
                  <a:ea typeface="10X10" panose="020D0604000000000000" pitchFamily="50" charset="-127"/>
                </a:rPr>
                <a:t>학</a:t>
              </a:r>
              <a:r>
                <a:rPr kumimoji="0" lang="en-US" altLang="ko-KR" sz="19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·</a:t>
              </a:r>
              <a:r>
                <a:rPr kumimoji="0" lang="ko-KR" altLang="en-US" sz="1900" dirty="0">
                  <a:latin typeface="10X10" panose="020B0600000101010101" charset="-127"/>
                  <a:ea typeface="10X10" panose="020B0600000101010101" charset="-127"/>
                </a:rPr>
                <a:t>석사 연계과정</a:t>
              </a:r>
              <a:r>
                <a:rPr kumimoji="0" lang="en-US" altLang="ko-KR" sz="1900" dirty="0">
                  <a:latin typeface="10X10" panose="020B0600000101010101" charset="-127"/>
                  <a:ea typeface="10X10" panose="020B0600000101010101" charset="-127"/>
                </a:rPr>
                <a:t>/</a:t>
              </a:r>
              <a:r>
                <a:rPr kumimoji="0" lang="ko-KR" altLang="en-US" sz="1900" dirty="0">
                  <a:latin typeface="10X10" panose="020B0600000101010101" charset="-127"/>
                  <a:ea typeface="10X10" panose="020B0600000101010101" charset="-127"/>
                </a:rPr>
                <a:t>석</a:t>
              </a:r>
              <a:r>
                <a:rPr kumimoji="0" lang="en-US" altLang="ko-KR" sz="1900" dirty="0">
                  <a:latin typeface="10X10" panose="020B0600000101010101" charset="-127"/>
                  <a:ea typeface="10X10" panose="020B0600000101010101" charset="-127"/>
                </a:rPr>
                <a:t>·</a:t>
              </a:r>
              <a:r>
                <a:rPr kumimoji="0" lang="ko-KR" altLang="en-US" sz="1900" dirty="0">
                  <a:latin typeface="10X10" panose="020B0600000101010101" charset="-127"/>
                  <a:ea typeface="10X10" panose="020B0600000101010101" charset="-127"/>
                </a:rPr>
                <a:t>박사 통합과정 장학금</a:t>
              </a:r>
              <a:endParaRPr kumimoji="0" lang="en-US" altLang="ko-KR" sz="1900" dirty="0">
                <a:latin typeface="10X10" panose="020B0600000101010101" charset="-127"/>
                <a:ea typeface="10X10" panose="020B0600000101010101" charset="-127"/>
              </a:endParaRPr>
            </a:p>
            <a:p>
              <a:pPr marL="285750" indent="-285750" eaLnBrk="1" hangingPunct="1">
                <a:spcBef>
                  <a:spcPct val="0"/>
                </a:spcBef>
                <a:buFont typeface="Wingdings" panose="05000000000000000000" pitchFamily="2" charset="2"/>
                <a:buChar char="ü"/>
              </a:pPr>
              <a:endParaRPr kumimoji="0" lang="en-US" altLang="ko-KR" sz="1900" dirty="0">
                <a:latin typeface="10X10" panose="020B0600000101010101" charset="-127"/>
                <a:ea typeface="10X10" panose="020B0600000101010101" charset="-127"/>
              </a:endParaRPr>
            </a:p>
            <a:p>
              <a:pPr marL="285750" indent="-285750" eaLnBrk="1" hangingPunct="1">
                <a:spcBef>
                  <a:spcPct val="0"/>
                </a:spcBef>
                <a:buFont typeface="Wingdings" panose="05000000000000000000" pitchFamily="2" charset="2"/>
                <a:buChar char="ü"/>
              </a:pPr>
              <a:r>
                <a:rPr kumimoji="0" lang="ko-KR" altLang="en-US" sz="1900" dirty="0">
                  <a:latin typeface="10X10" panose="020D0604000000000000" pitchFamily="50" charset="-127"/>
                  <a:ea typeface="10X10" panose="020D0604000000000000" pitchFamily="50" charset="-127"/>
                </a:rPr>
                <a:t>숙명 글로벌인재 장학금</a:t>
              </a:r>
              <a:endParaRPr kumimoji="0" lang="en-US" altLang="ko-KR" sz="1900" dirty="0">
                <a:latin typeface="10X10" panose="020D0604000000000000" pitchFamily="50" charset="-127"/>
                <a:ea typeface="10X10" panose="020D0604000000000000" pitchFamily="50" charset="-127"/>
              </a:endParaRPr>
            </a:p>
            <a:p>
              <a:pPr marL="285750" indent="-285750" eaLnBrk="1" hangingPunct="1">
                <a:spcBef>
                  <a:spcPct val="0"/>
                </a:spcBef>
                <a:buFont typeface="Wingdings" panose="05000000000000000000" pitchFamily="2" charset="2"/>
                <a:buChar char="ü"/>
              </a:pPr>
              <a:endParaRPr kumimoji="0" lang="en-US" altLang="ko-KR" sz="1900" dirty="0">
                <a:latin typeface="10X10" panose="020D0604000000000000" pitchFamily="50" charset="-127"/>
                <a:ea typeface="10X10" panose="020D0604000000000000" pitchFamily="50" charset="-127"/>
              </a:endParaRPr>
            </a:p>
            <a:p>
              <a:pPr marL="285750" indent="-285750" eaLnBrk="1" hangingPunct="1">
                <a:spcBef>
                  <a:spcPct val="0"/>
                </a:spcBef>
                <a:buFont typeface="Wingdings" panose="05000000000000000000" pitchFamily="2" charset="2"/>
                <a:buChar char="ü"/>
              </a:pPr>
              <a:r>
                <a:rPr kumimoji="0" lang="ko-KR" altLang="en-US" sz="1900" dirty="0">
                  <a:latin typeface="10X10" panose="020D0604000000000000" pitchFamily="50" charset="-127"/>
                  <a:ea typeface="10X10" panose="020D0604000000000000" pitchFamily="50" charset="-127"/>
                </a:rPr>
                <a:t>세계지역 핵심인재 장학금</a:t>
              </a:r>
              <a:r>
                <a:rPr kumimoji="0" lang="en-US" altLang="ko-KR" sz="1900" dirty="0">
                  <a:latin typeface="10X10" panose="020D0604000000000000" pitchFamily="50" charset="-127"/>
                  <a:ea typeface="10X10" panose="020D0604000000000000" pitchFamily="50" charset="-127"/>
                </a:rPr>
                <a:t>(</a:t>
              </a:r>
              <a:r>
                <a:rPr kumimoji="0" lang="ko-KR" altLang="en-US" sz="1900" dirty="0">
                  <a:latin typeface="10X10" panose="020D0604000000000000" pitchFamily="50" charset="-127"/>
                  <a:ea typeface="10X10" panose="020D0604000000000000" pitchFamily="50" charset="-127"/>
                </a:rPr>
                <a:t>외국인학생</a:t>
              </a:r>
              <a:r>
                <a:rPr kumimoji="0" lang="en-US" altLang="ko-KR" sz="1900" dirty="0">
                  <a:latin typeface="10X10" panose="020D0604000000000000" pitchFamily="50" charset="-127"/>
                  <a:ea typeface="10X10" panose="020D0604000000000000" pitchFamily="50" charset="-127"/>
                </a:rPr>
                <a:t>)</a:t>
              </a:r>
            </a:p>
            <a:p>
              <a:pPr marL="285750" indent="-285750" eaLnBrk="1" hangingPunct="1">
                <a:spcBef>
                  <a:spcPct val="0"/>
                </a:spcBef>
                <a:buFont typeface="Wingdings" panose="05000000000000000000" pitchFamily="2" charset="2"/>
                <a:buChar char="ü"/>
              </a:pPr>
              <a:endParaRPr kumimoji="0" lang="en-US" altLang="ko-KR" sz="1900" dirty="0">
                <a:latin typeface="10X10" panose="020D0604000000000000" pitchFamily="50" charset="-127"/>
                <a:ea typeface="10X10" panose="020D0604000000000000" pitchFamily="50" charset="-127"/>
              </a:endParaRPr>
            </a:p>
            <a:p>
              <a:pPr marL="285750" indent="-285750" eaLnBrk="1" hangingPunct="1">
                <a:spcBef>
                  <a:spcPct val="0"/>
                </a:spcBef>
                <a:buFont typeface="Wingdings" panose="05000000000000000000" pitchFamily="2" charset="2"/>
                <a:buChar char="ü"/>
              </a:pPr>
              <a:r>
                <a:rPr kumimoji="0" lang="ko-KR" altLang="en-US" sz="1900" dirty="0">
                  <a:latin typeface="10X10" panose="020D0604000000000000" pitchFamily="50" charset="-127"/>
                  <a:ea typeface="10X10" panose="020D0604000000000000" pitchFamily="50" charset="-127"/>
                </a:rPr>
                <a:t>근로</a:t>
              </a:r>
              <a:r>
                <a:rPr kumimoji="0" lang="en-US" altLang="ko-KR" sz="1900" dirty="0">
                  <a:latin typeface="10X10" panose="020B0600000101010101" charset="-127"/>
                  <a:ea typeface="10X10" panose="020B0600000101010101" charset="-127"/>
                </a:rPr>
                <a:t>·</a:t>
              </a:r>
              <a:r>
                <a:rPr kumimoji="0" lang="ko-KR" altLang="en-US" sz="1900" dirty="0">
                  <a:latin typeface="10X10" panose="020B0600000101010101" charset="-127"/>
                  <a:ea typeface="10X10" panose="020B0600000101010101" charset="-127"/>
                </a:rPr>
                <a:t>생활 장학금</a:t>
              </a:r>
              <a:r>
                <a:rPr kumimoji="0" lang="en-US" altLang="ko-KR" sz="1900" dirty="0">
                  <a:latin typeface="10X10" panose="020B0600000101010101" charset="-127"/>
                  <a:ea typeface="10X10" panose="020B0600000101010101" charset="-127"/>
                </a:rPr>
                <a:t>: </a:t>
              </a:r>
              <a:r>
                <a:rPr kumimoji="0" lang="ko-KR" altLang="en-US" sz="1900" dirty="0">
                  <a:latin typeface="10X10" panose="020B0600000101010101" charset="-127"/>
                  <a:ea typeface="10X10" panose="020B0600000101010101" charset="-127"/>
                </a:rPr>
                <a:t>조교 장학금</a:t>
              </a:r>
              <a:r>
                <a:rPr kumimoji="0" lang="en-US" altLang="ko-KR" sz="1900" dirty="0">
                  <a:latin typeface="10X10" panose="020B0600000101010101" charset="-127"/>
                  <a:ea typeface="10X10" panose="020B0600000101010101" charset="-127"/>
                </a:rPr>
                <a:t>, 4</a:t>
              </a:r>
              <a:r>
                <a:rPr kumimoji="0" lang="ko-KR" altLang="en-US" sz="1900" dirty="0">
                  <a:latin typeface="10X10" panose="020B0600000101010101" charset="-127"/>
                  <a:ea typeface="10X10" panose="020B0600000101010101" charset="-127"/>
                </a:rPr>
                <a:t>단계 </a:t>
              </a:r>
              <a:r>
                <a:rPr kumimoji="0" lang="en-US" altLang="ko-KR" sz="1900" dirty="0">
                  <a:latin typeface="10X10" panose="020B0600000101010101" charset="-127"/>
                  <a:ea typeface="10X10" panose="020B0600000101010101" charset="-127"/>
                </a:rPr>
                <a:t>Bk21 </a:t>
              </a:r>
              <a:r>
                <a:rPr kumimoji="0" lang="ko-KR" altLang="en-US" sz="1900" dirty="0">
                  <a:latin typeface="10X10" panose="020B0600000101010101" charset="-127"/>
                  <a:ea typeface="10X10" panose="020B0600000101010101" charset="-127"/>
                </a:rPr>
                <a:t>장학금</a:t>
              </a:r>
              <a:r>
                <a:rPr kumimoji="0" lang="en-US" altLang="ko-KR" sz="1900" dirty="0">
                  <a:latin typeface="10X10" panose="020B0600000101010101" charset="-127"/>
                  <a:ea typeface="10X10" panose="020B0600000101010101" charset="-127"/>
                </a:rPr>
                <a:t>, </a:t>
              </a:r>
              <a:r>
                <a:rPr kumimoji="0" lang="ko-KR" altLang="en-US" sz="1900" dirty="0">
                  <a:latin typeface="10X10" panose="020B0600000101010101" charset="-127"/>
                  <a:ea typeface="10X10" panose="020B0600000101010101" charset="-127"/>
                </a:rPr>
                <a:t>숙명 </a:t>
              </a:r>
              <a:r>
                <a:rPr kumimoji="0" lang="en-US" altLang="ko-KR" sz="1900" dirty="0">
                  <a:latin typeface="10X10" panose="020B0600000101010101" charset="-127"/>
                  <a:ea typeface="10X10" panose="020B0600000101010101" charset="-127"/>
                </a:rPr>
                <a:t>DREAM </a:t>
              </a:r>
              <a:r>
                <a:rPr kumimoji="0" lang="ko-KR" altLang="en-US" sz="1900" dirty="0">
                  <a:latin typeface="10X10" panose="020B0600000101010101" charset="-127"/>
                  <a:ea typeface="10X10" panose="020B0600000101010101" charset="-127"/>
                </a:rPr>
                <a:t>장학금</a:t>
              </a:r>
              <a:endParaRPr kumimoji="0" lang="en-US" altLang="ko-KR" sz="1900" dirty="0">
                <a:latin typeface="10X10" panose="020B0600000101010101" charset="-127"/>
                <a:ea typeface="10X10" panose="020B0600000101010101" charset="-127"/>
              </a:endParaRPr>
            </a:p>
            <a:p>
              <a:pPr marL="285750" indent="-285750" eaLnBrk="1" hangingPunct="1">
                <a:spcBef>
                  <a:spcPct val="0"/>
                </a:spcBef>
                <a:buFont typeface="Wingdings" panose="05000000000000000000" pitchFamily="2" charset="2"/>
                <a:buChar char="ü"/>
              </a:pPr>
              <a:endParaRPr kumimoji="0" lang="en-US" altLang="ko-KR" sz="1900" dirty="0">
                <a:latin typeface="10X10" panose="020B0600000101010101" charset="-127"/>
                <a:ea typeface="10X10" panose="020B0600000101010101" charset="-127"/>
              </a:endParaRPr>
            </a:p>
            <a:p>
              <a:pPr marL="285750" indent="-285750" eaLnBrk="1" hangingPunct="1">
                <a:spcBef>
                  <a:spcPct val="0"/>
                </a:spcBef>
                <a:buFont typeface="Wingdings" panose="05000000000000000000" pitchFamily="2" charset="2"/>
                <a:buChar char="ü"/>
              </a:pPr>
              <a:r>
                <a:rPr kumimoji="0" lang="ko-KR" altLang="en-US" sz="1900" dirty="0">
                  <a:latin typeface="10X10" panose="020B0600000101010101" charset="-127"/>
                  <a:ea typeface="10X10" panose="020B0600000101010101" charset="-127"/>
                </a:rPr>
                <a:t>기금</a:t>
              </a:r>
              <a:r>
                <a:rPr kumimoji="0" lang="en-US" altLang="ko-KR" sz="1900" dirty="0">
                  <a:latin typeface="10X10" panose="020B0600000101010101" charset="-127"/>
                  <a:ea typeface="10X10" panose="020B0600000101010101" charset="-127"/>
                </a:rPr>
                <a:t>·</a:t>
              </a:r>
              <a:r>
                <a:rPr kumimoji="0" lang="ko-KR" altLang="en-US" sz="1900" dirty="0">
                  <a:latin typeface="10X10" panose="020B0600000101010101" charset="-127"/>
                  <a:ea typeface="10X10" panose="020B0600000101010101" charset="-127"/>
                </a:rPr>
                <a:t>기탁 장학금</a:t>
              </a:r>
              <a:r>
                <a:rPr kumimoji="0" lang="en-US" altLang="ko-KR" sz="1900" dirty="0">
                  <a:latin typeface="10X10" panose="020B0600000101010101" charset="-127"/>
                  <a:ea typeface="10X10" panose="020B0600000101010101" charset="-127"/>
                </a:rPr>
                <a:t>: </a:t>
              </a:r>
              <a:r>
                <a:rPr kumimoji="0" lang="ko-KR" altLang="en-US" sz="1900" dirty="0">
                  <a:latin typeface="10X10" panose="020B0600000101010101" charset="-127"/>
                  <a:ea typeface="10X10" panose="020B0600000101010101" charset="-127"/>
                </a:rPr>
                <a:t>교내 적립기금 및 교외 기탁</a:t>
              </a:r>
              <a:r>
                <a:rPr kumimoji="0" lang="en-US" altLang="ko-KR" sz="1900" dirty="0">
                  <a:latin typeface="10X10" panose="020B0600000101010101" charset="-127"/>
                  <a:ea typeface="10X10" panose="020B0600000101010101" charset="-127"/>
                </a:rPr>
                <a:t>, </a:t>
              </a:r>
              <a:r>
                <a:rPr kumimoji="0" lang="ko-KR" altLang="en-US" sz="1900" dirty="0">
                  <a:latin typeface="10X10" panose="020B0600000101010101" charset="-127"/>
                  <a:ea typeface="10X10" panose="020B0600000101010101" charset="-127"/>
                </a:rPr>
                <a:t>교외 외부장학금</a:t>
              </a:r>
              <a:endParaRPr kumimoji="0" lang="en-US" altLang="ko-KR" sz="1900" dirty="0">
                <a:latin typeface="10X10" panose="020B0600000101010101" charset="-127"/>
                <a:ea typeface="10X10" panose="020B0600000101010101" charset="-127"/>
              </a:endParaRPr>
            </a:p>
            <a:p>
              <a:pPr marL="285750" indent="-285750" eaLnBrk="1" hangingPunct="1">
                <a:spcBef>
                  <a:spcPct val="0"/>
                </a:spcBef>
                <a:buFont typeface="Wingdings" panose="05000000000000000000" pitchFamily="2" charset="2"/>
                <a:buChar char="ü"/>
              </a:pPr>
              <a:endParaRPr kumimoji="0" lang="en-US" altLang="ko-KR" sz="1900" dirty="0">
                <a:latin typeface="10X10" panose="020B0600000101010101" charset="-127"/>
                <a:ea typeface="10X10" panose="020B0600000101010101" charset="-127"/>
              </a:endParaRPr>
            </a:p>
            <a:p>
              <a:pPr marL="285750" indent="-285750" eaLnBrk="1" hangingPunct="1">
                <a:spcBef>
                  <a:spcPct val="0"/>
                </a:spcBef>
                <a:buFont typeface="Wingdings" panose="05000000000000000000" pitchFamily="2" charset="2"/>
                <a:buChar char="ü"/>
              </a:pPr>
              <a:r>
                <a:rPr kumimoji="0" lang="ko-KR" altLang="en-US" sz="1900" dirty="0">
                  <a:latin typeface="10X10" panose="020B0600000101010101" charset="-127"/>
                  <a:ea typeface="10X10" panose="020B0600000101010101" charset="-127"/>
                </a:rPr>
                <a:t>자격</a:t>
              </a:r>
              <a:r>
                <a:rPr kumimoji="0" lang="en-US" altLang="ko-KR" sz="1900" dirty="0">
                  <a:latin typeface="10X10" panose="020B0600000101010101" charset="-127"/>
                  <a:ea typeface="10X10" panose="020B0600000101010101" charset="-127"/>
                </a:rPr>
                <a:t>·</a:t>
              </a:r>
              <a:r>
                <a:rPr kumimoji="0" lang="ko-KR" altLang="en-US" sz="1900" dirty="0">
                  <a:latin typeface="10X10" panose="020B0600000101010101" charset="-127"/>
                  <a:ea typeface="10X10" panose="020B0600000101010101" charset="-127"/>
                </a:rPr>
                <a:t>수상 장학금</a:t>
              </a:r>
              <a:r>
                <a:rPr kumimoji="0" lang="en-US" altLang="ko-KR" sz="1900" dirty="0">
                  <a:latin typeface="10X10" panose="020B0600000101010101" charset="-127"/>
                  <a:ea typeface="10X10" panose="020B0600000101010101" charset="-127"/>
                </a:rPr>
                <a:t>: </a:t>
              </a:r>
              <a:r>
                <a:rPr kumimoji="0" lang="ko-KR" altLang="en-US" sz="1900" dirty="0">
                  <a:latin typeface="10X10" panose="020B0600000101010101" charset="-127"/>
                  <a:ea typeface="10X10" panose="020B0600000101010101" charset="-127"/>
                </a:rPr>
                <a:t>현직공무원 장학금 및 교직원 자기계발 장학금</a:t>
              </a:r>
              <a:r>
                <a:rPr kumimoji="0" lang="en-US" altLang="ko-KR" sz="1900" dirty="0">
                  <a:latin typeface="10X10" panose="020B0600000101010101" charset="-127"/>
                  <a:ea typeface="10X10" panose="020B0600000101010101" charset="-127"/>
                </a:rPr>
                <a:t>, </a:t>
              </a:r>
              <a:r>
                <a:rPr kumimoji="0" lang="ko-KR" altLang="en-US" sz="1900" dirty="0">
                  <a:latin typeface="10X10" panose="020B0600000101010101" charset="-127"/>
                  <a:ea typeface="10X10" panose="020B0600000101010101" charset="-127"/>
                </a:rPr>
                <a:t>재직자 장학금 등</a:t>
              </a:r>
              <a:endParaRPr kumimoji="0" lang="ko-KR" altLang="en-US" sz="1900" dirty="0">
                <a:latin typeface="10X10" panose="020D0604000000000000" pitchFamily="50" charset="-127"/>
                <a:ea typeface="10X10" panose="020D0604000000000000" pitchFamily="50" charset="-127"/>
              </a:endParaRPr>
            </a:p>
          </p:txBody>
        </p:sp>
        <p:sp>
          <p:nvSpPr>
            <p:cNvPr id="14" name="직사각형 19"/>
            <p:cNvSpPr>
              <a:spLocks noChangeArrowheads="1"/>
            </p:cNvSpPr>
            <p:nvPr/>
          </p:nvSpPr>
          <p:spPr bwMode="auto">
            <a:xfrm>
              <a:off x="827584" y="4164156"/>
              <a:ext cx="7992566" cy="459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None/>
              </a:pPr>
              <a:endParaRPr kumimoji="0" lang="ko-KR" altLang="en-US" sz="1800" dirty="0">
                <a:latin typeface="10X10" panose="020B0600000101010101" charset="-127"/>
                <a:ea typeface="10X10" panose="020B0600000101010101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838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직사각형 64"/>
          <p:cNvSpPr/>
          <p:nvPr/>
        </p:nvSpPr>
        <p:spPr>
          <a:xfrm>
            <a:off x="323850" y="333375"/>
            <a:ext cx="8496300" cy="1008063"/>
          </a:xfrm>
          <a:prstGeom prst="rect">
            <a:avLst/>
          </a:prstGeom>
          <a:solidFill>
            <a:srgbClr val="0D2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b="1" dirty="0">
              <a:solidFill>
                <a:schemeClr val="accent2">
                  <a:lumMod val="75000"/>
                </a:schemeClr>
              </a:solidFill>
              <a:latin typeface="10X10" panose="020D0604000000000000" pitchFamily="50" charset="-127"/>
              <a:ea typeface="10X10" panose="020D0604000000000000" pitchFamily="50" charset="-127"/>
            </a:endParaRPr>
          </a:p>
        </p:txBody>
      </p:sp>
      <p:sp>
        <p:nvSpPr>
          <p:cNvPr id="20484" name="제목 49"/>
          <p:cNvSpPr>
            <a:spLocks noGrp="1"/>
          </p:cNvSpPr>
          <p:nvPr>
            <p:ph type="title"/>
          </p:nvPr>
        </p:nvSpPr>
        <p:spPr>
          <a:xfrm>
            <a:off x="371475" y="404813"/>
            <a:ext cx="8229600" cy="863600"/>
          </a:xfrm>
        </p:spPr>
        <p:txBody>
          <a:bodyPr anchor="t"/>
          <a:lstStyle/>
          <a:p>
            <a:pPr algn="l" eaLnBrk="1" hangingPunct="1"/>
            <a:r>
              <a:rPr lang="ko-KR" altLang="en-US" sz="3000" b="1" dirty="0">
                <a:solidFill>
                  <a:schemeClr val="bg1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대학원 행사 소개</a:t>
            </a:r>
          </a:p>
        </p:txBody>
      </p:sp>
      <p:sp>
        <p:nvSpPr>
          <p:cNvPr id="20485" name="직사각형 65"/>
          <p:cNvSpPr>
            <a:spLocks noChangeArrowheads="1"/>
          </p:cNvSpPr>
          <p:nvPr/>
        </p:nvSpPr>
        <p:spPr bwMode="auto">
          <a:xfrm>
            <a:off x="4859908" y="2314575"/>
            <a:ext cx="317500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kumimoji="0" lang="ko-KR" altLang="en-US" sz="20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atinLnBrk="0">
              <a:spcBef>
                <a:spcPct val="0"/>
              </a:spcBef>
              <a:buFontTx/>
              <a:buNone/>
            </a:pPr>
            <a:endParaRPr kumimoji="0" lang="ko-KR" altLang="en-US" sz="20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atinLnBrk="0">
              <a:spcBef>
                <a:spcPct val="0"/>
              </a:spcBef>
              <a:buFontTx/>
              <a:buNone/>
            </a:pPr>
            <a:endParaRPr kumimoji="0" lang="ko-KR" altLang="en-US" sz="20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atinLnBrk="0">
              <a:spcBef>
                <a:spcPct val="0"/>
              </a:spcBef>
              <a:buFontTx/>
              <a:buNone/>
            </a:pPr>
            <a:endParaRPr kumimoji="0" lang="ko-KR" altLang="en-US" sz="20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atinLnBrk="0">
              <a:spcBef>
                <a:spcPct val="0"/>
              </a:spcBef>
              <a:buFontTx/>
              <a:buNone/>
            </a:pPr>
            <a:r>
              <a:rPr kumimoji="0" lang="ko-KR" altLang="en-US" sz="20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</a:t>
            </a:r>
            <a:endParaRPr kumimoji="0" lang="en-US" altLang="ko-KR" sz="20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1" name="직사각형 70"/>
          <p:cNvSpPr/>
          <p:nvPr/>
        </p:nvSpPr>
        <p:spPr>
          <a:xfrm>
            <a:off x="4286821" y="2863850"/>
            <a:ext cx="4572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endParaRPr kumimoji="0" lang="en-US" altLang="ko-KR" sz="2000" dirty="0">
              <a:latin typeface="HY견고딕" pitchFamily="18" charset="-127"/>
              <a:ea typeface="HY견고딕" pitchFamily="18" charset="-127"/>
              <a:cs typeface="굴림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467391" y="2920125"/>
            <a:ext cx="519112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4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</a:t>
            </a:r>
            <a:endParaRPr lang="ko-KR" altLang="en-US" sz="4800" b="1" dirty="0">
              <a:solidFill>
                <a:schemeClr val="accent1">
                  <a:lumMod val="60000"/>
                  <a:lumOff val="4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451806" y="1916832"/>
            <a:ext cx="519113" cy="8620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5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lang="ko-KR" altLang="en-US" sz="5000" b="1" dirty="0">
              <a:solidFill>
                <a:schemeClr val="accent1">
                  <a:lumMod val="40000"/>
                  <a:lumOff val="6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441614" y="3908262"/>
            <a:ext cx="519112" cy="8620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5000" b="1" dirty="0">
                <a:solidFill>
                  <a:schemeClr val="accent1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3</a:t>
            </a:r>
            <a:endParaRPr lang="ko-KR" altLang="en-US" sz="5000" b="1" dirty="0">
              <a:solidFill>
                <a:schemeClr val="accent1">
                  <a:lumMod val="7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430360" y="4918249"/>
            <a:ext cx="519112" cy="8620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5000" b="1" dirty="0">
                <a:solidFill>
                  <a:schemeClr val="accent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4</a:t>
            </a:r>
            <a:endParaRPr lang="ko-KR" altLang="en-US" sz="5000" b="1" dirty="0">
              <a:solidFill>
                <a:schemeClr val="accent1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6" name="직사각형 3"/>
          <p:cNvSpPr>
            <a:spLocks noChangeArrowheads="1"/>
          </p:cNvSpPr>
          <p:nvPr/>
        </p:nvSpPr>
        <p:spPr bwMode="auto">
          <a:xfrm>
            <a:off x="960726" y="4106646"/>
            <a:ext cx="1606530" cy="500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9pPr>
          </a:lstStyle>
          <a:p>
            <a:pPr latinLnBrk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ko-KR" altLang="en-US" sz="2000" b="1" dirty="0">
                <a:latin typeface="10X10" panose="020D0604000000000000" pitchFamily="50" charset="-127"/>
                <a:ea typeface="10X10" panose="020D0604000000000000" pitchFamily="50" charset="-127"/>
              </a:rPr>
              <a:t>학술대회 참가</a:t>
            </a:r>
            <a:endParaRPr kumimoji="0" lang="en-US" altLang="ko-KR" sz="2000" b="1" dirty="0">
              <a:latin typeface="10X10" panose="020D0604000000000000" pitchFamily="50" charset="-127"/>
              <a:ea typeface="10X10" panose="020D0604000000000000" pitchFamily="50" charset="-127"/>
            </a:endParaRPr>
          </a:p>
        </p:txBody>
      </p:sp>
      <p:sp>
        <p:nvSpPr>
          <p:cNvPr id="27" name="직사각형 5"/>
          <p:cNvSpPr>
            <a:spLocks noChangeArrowheads="1"/>
          </p:cNvSpPr>
          <p:nvPr/>
        </p:nvSpPr>
        <p:spPr bwMode="auto">
          <a:xfrm>
            <a:off x="919248" y="2065317"/>
            <a:ext cx="2284600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9pPr>
          </a:lstStyle>
          <a:p>
            <a:pPr latinLnBrk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ko-KR" altLang="en-US" sz="2000" b="1" dirty="0">
                <a:latin typeface="10X10" panose="020D0604000000000000" pitchFamily="50" charset="-127"/>
                <a:ea typeface="10X10" panose="020D0604000000000000" pitchFamily="50" charset="-127"/>
              </a:rPr>
              <a:t>신입생 오리엔테이션</a:t>
            </a:r>
            <a:endParaRPr kumimoji="0" lang="en-US" altLang="ko-KR" sz="2000" b="1" dirty="0">
              <a:latin typeface="10X10" panose="020D0604000000000000" pitchFamily="50" charset="-127"/>
              <a:ea typeface="10X10" panose="020D0604000000000000" pitchFamily="50" charset="-127"/>
            </a:endParaRPr>
          </a:p>
        </p:txBody>
      </p:sp>
      <p:sp>
        <p:nvSpPr>
          <p:cNvPr id="28" name="직사각형 6"/>
          <p:cNvSpPr>
            <a:spLocks noChangeArrowheads="1"/>
          </p:cNvSpPr>
          <p:nvPr/>
        </p:nvSpPr>
        <p:spPr bwMode="auto">
          <a:xfrm>
            <a:off x="920063" y="5072256"/>
            <a:ext cx="1773242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9pPr>
          </a:lstStyle>
          <a:p>
            <a:pPr latinLnBrk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ko-KR" altLang="en-US" sz="2000" b="1" dirty="0">
                <a:latin typeface="10X10" panose="020D0604000000000000" pitchFamily="50" charset="-127"/>
                <a:ea typeface="10X10" panose="020D0604000000000000" pitchFamily="50" charset="-127"/>
              </a:rPr>
              <a:t> 하계</a:t>
            </a:r>
            <a:r>
              <a:rPr kumimoji="0" lang="en-US" altLang="ko-KR" sz="2000" b="1" dirty="0">
                <a:latin typeface="10X10" panose="020D0604000000000000" pitchFamily="50" charset="-127"/>
                <a:ea typeface="10X10" panose="020D0604000000000000" pitchFamily="50" charset="-127"/>
              </a:rPr>
              <a:t>/</a:t>
            </a:r>
            <a:r>
              <a:rPr kumimoji="0" lang="ko-KR" altLang="en-US" sz="2000" b="1" dirty="0">
                <a:latin typeface="10X10" panose="020D0604000000000000" pitchFamily="50" charset="-127"/>
                <a:ea typeface="10X10" panose="020D0604000000000000" pitchFamily="50" charset="-127"/>
              </a:rPr>
              <a:t>동계 특강</a:t>
            </a:r>
          </a:p>
        </p:txBody>
      </p:sp>
      <p:sp>
        <p:nvSpPr>
          <p:cNvPr id="22" name="직사각형 5">
            <a:extLst>
              <a:ext uri="{FF2B5EF4-FFF2-40B4-BE49-F238E27FC236}">
                <a16:creationId xmlns:a16="http://schemas.microsoft.com/office/drawing/2014/main" id="{4805D046-381D-4CCB-B4AA-E2231E169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11" y="3020899"/>
            <a:ext cx="211211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나눔명조" panose="02020603020101020101" pitchFamily="18" charset="-127"/>
                <a:ea typeface="나눔명조" panose="02020603020101020101" pitchFamily="18" charset="-127"/>
              </a:defRPr>
            </a:lvl9pPr>
          </a:lstStyle>
          <a:p>
            <a:pPr latinLnBrk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ko-KR" altLang="en-US" sz="2000" b="1" dirty="0" err="1">
                <a:latin typeface="10X10" panose="020B0600000101010101" charset="-127"/>
                <a:ea typeface="10X10" panose="020B0600000101010101" charset="-127"/>
              </a:rPr>
              <a:t>다솜제</a:t>
            </a:r>
            <a:r>
              <a:rPr kumimoji="0" lang="en-US" altLang="ko-KR" sz="2000" b="1" dirty="0">
                <a:latin typeface="10X10" panose="020B0600000101010101" charset="-127"/>
                <a:ea typeface="10X10" panose="020B0600000101010101" charset="-127"/>
              </a:rPr>
              <a:t>, MT, </a:t>
            </a:r>
            <a:r>
              <a:rPr kumimoji="0" lang="ko-KR" altLang="en-US" sz="2000" b="1" dirty="0">
                <a:latin typeface="10X10" panose="020B0600000101010101" charset="-127"/>
                <a:ea typeface="10X10" panose="020B0600000101010101" charset="-127"/>
              </a:rPr>
              <a:t>송년회</a:t>
            </a:r>
            <a:endParaRPr kumimoji="0" lang="en-US" altLang="ko-KR" sz="2000" b="1" dirty="0">
              <a:latin typeface="10X10" panose="020B0600000101010101" charset="-127"/>
              <a:ea typeface="10X10" panose="020B0600000101010101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1340768"/>
            <a:ext cx="3285055" cy="151216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/>
          <a:srcRect l="11042" t="11012" r="8431" b="9568"/>
          <a:stretch/>
        </p:blipFill>
        <p:spPr>
          <a:xfrm>
            <a:off x="3318458" y="2780928"/>
            <a:ext cx="2738188" cy="194421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152" y="2730446"/>
            <a:ext cx="3024336" cy="212027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6"/>
          <a:srcRect t="11281" b="4302"/>
          <a:stretch/>
        </p:blipFill>
        <p:spPr>
          <a:xfrm>
            <a:off x="3707904" y="4571638"/>
            <a:ext cx="4824536" cy="2271928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사용자 지정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595959"/>
      </a:folHlink>
    </a:clrScheme>
    <a:fontScheme name="나눔명조">
      <a:majorFont>
        <a:latin typeface="나눔명조"/>
        <a:ea typeface="나눔명조"/>
        <a:cs typeface=""/>
      </a:majorFont>
      <a:minorFont>
        <a:latin typeface="나눔명조"/>
        <a:ea typeface="나눔명조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7574</TotalTime>
  <Words>5685</Words>
  <Application>Microsoft Office PowerPoint</Application>
  <PresentationFormat>화면 슬라이드 쇼(4:3)</PresentationFormat>
  <Paragraphs>603</Paragraphs>
  <Slides>35</Slides>
  <Notes>23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35</vt:i4>
      </vt:variant>
    </vt:vector>
  </HeadingPairs>
  <TitlesOfParts>
    <vt:vector size="46" baseType="lpstr">
      <vt:lpstr>10X10</vt:lpstr>
      <vt:lpstr>Arial</vt:lpstr>
      <vt:lpstr>맑은 고딕</vt:lpstr>
      <vt:lpstr>나눔고딕</vt:lpstr>
      <vt:lpstr>Times New Roman</vt:lpstr>
      <vt:lpstr>Wingdings</vt:lpstr>
      <vt:lpstr>나눔명조</vt:lpstr>
      <vt:lpstr>굴림</vt:lpstr>
      <vt:lpstr>나눔바른고딕</vt:lpstr>
      <vt:lpstr>HY견고딕</vt:lpstr>
      <vt:lpstr>Office 테마</vt:lpstr>
      <vt:lpstr>숙명여자대학교 일반대학원  행정학과&amp;인력개발정책학과 2026학년도 후기  온라인 전공 설명회 </vt:lpstr>
      <vt:lpstr>순서</vt:lpstr>
      <vt:lpstr>학과간 협동과정</vt:lpstr>
      <vt:lpstr>교수진 소개</vt:lpstr>
      <vt:lpstr>학위명</vt:lpstr>
      <vt:lpstr>학위 이수 안내</vt:lpstr>
      <vt:lpstr>교과목(전공필수)</vt:lpstr>
      <vt:lpstr>장학제도</vt:lpstr>
      <vt:lpstr>대학원 행사 소개</vt:lpstr>
      <vt:lpstr>행정학과 소개</vt:lpstr>
      <vt:lpstr>행정학과 교과목 1</vt:lpstr>
      <vt:lpstr>행정학과 교과목 2</vt:lpstr>
      <vt:lpstr>행정학과 교과목 3</vt:lpstr>
      <vt:lpstr>행정학과 교과목 4</vt:lpstr>
      <vt:lpstr>행정학과 교과목 5</vt:lpstr>
      <vt:lpstr>[행정학과] 다문화사회전문가 1급 과정 소개</vt:lpstr>
      <vt:lpstr>교과목(다문화사회전문가과정)</vt:lpstr>
      <vt:lpstr>인력개발정책학과 소개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국내·외 논문 실적 1</vt:lpstr>
      <vt:lpstr>국내·외 논문 실적 2</vt:lpstr>
      <vt:lpstr>국내·외 논문 실적 3</vt:lpstr>
      <vt:lpstr>국내·외 논문 실적 4</vt:lpstr>
      <vt:lpstr>행정학과 재학생 및 졸업생 현황 </vt:lpstr>
      <vt:lpstr>인력개발정책학과 재학생 및 졸업생 현황 </vt:lpstr>
      <vt:lpstr>2026학년도 후기 대학원 입시 주요 일정 모집요강 및 전형 안내</vt:lpstr>
      <vt:lpstr>모집요강 및 전형 안내 – 지원기간 및 면접 일시</vt:lpstr>
      <vt:lpstr>문의사항</vt:lpstr>
      <vt:lpstr>입학상담 문의</vt:lpstr>
      <vt:lpstr>감사합니다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문서의 제목  나눔명조R, 40pt</dc:title>
  <dc:creator>네이버 한글캠페인</dc:creator>
  <cp:lastModifiedBy>user</cp:lastModifiedBy>
  <cp:revision>414</cp:revision>
  <cp:lastPrinted>2026-03-27T01:47:53Z</cp:lastPrinted>
  <dcterms:created xsi:type="dcterms:W3CDTF">2011-08-23T09:33:59Z</dcterms:created>
  <dcterms:modified xsi:type="dcterms:W3CDTF">2026-03-30T05:19:53Z</dcterms:modified>
</cp:coreProperties>
</file>